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62" r:id="rId4"/>
    <p:sldId id="264" r:id="rId5"/>
    <p:sldId id="261"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7" r:id="rId28"/>
    <p:sldId id="288" r:id="rId29"/>
    <p:sldId id="289" r:id="rId30"/>
    <p:sldId id="290" r:id="rId31"/>
    <p:sldId id="291" r:id="rId32"/>
    <p:sldId id="292" r:id="rId33"/>
    <p:sldId id="293" r:id="rId34"/>
    <p:sldId id="294" r:id="rId35"/>
    <p:sldId id="295" r:id="rId36"/>
    <p:sldId id="304" r:id="rId37"/>
    <p:sldId id="296" r:id="rId38"/>
    <p:sldId id="297" r:id="rId39"/>
    <p:sldId id="298" r:id="rId40"/>
    <p:sldId id="299" r:id="rId41"/>
    <p:sldId id="300" r:id="rId42"/>
    <p:sldId id="301" r:id="rId43"/>
    <p:sldId id="302" r:id="rId44"/>
    <p:sldId id="30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19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5358221155338495"/>
          <c:y val="0.13655005867247155"/>
          <c:w val="0.46758651345114854"/>
          <c:h val="0.81147854784372309"/>
        </c:manualLayout>
      </c:layout>
      <c:pieChart>
        <c:varyColors val="1"/>
        <c:ser>
          <c:idx val="0"/>
          <c:order val="0"/>
          <c:dLbls>
            <c:dLbl>
              <c:idx val="0"/>
              <c:layout>
                <c:manualLayout>
                  <c:x val="1.5768725361366621E-2"/>
                  <c:y val="-0.2534197264218862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7.00832238282961E-3"/>
                  <c:y val="-2.8797696184305254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2"/>
              <c:layout>
                <c:manualLayout>
                  <c:x val="3.3289531318440646E-2"/>
                  <c:y val="3.167746580273578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a:lstStyle/>
              <a:p>
                <a:pPr>
                  <a:defRPr sz="1400" b="0"/>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Sheet1!$B$7:$B$9</c:f>
              <c:strCache>
                <c:ptCount val="3"/>
                <c:pt idx="0">
                  <c:v>Teaching staff</c:v>
                </c:pt>
                <c:pt idx="1">
                  <c:v>Associates</c:v>
                </c:pt>
                <c:pt idx="2">
                  <c:v>Researchers</c:v>
                </c:pt>
              </c:strCache>
            </c:strRef>
          </c:cat>
          <c:val>
            <c:numRef>
              <c:f>Sheet1!$E$7:$E$9</c:f>
              <c:numCache>
                <c:formatCode>General</c:formatCode>
                <c:ptCount val="3"/>
                <c:pt idx="0">
                  <c:v>2353</c:v>
                </c:pt>
                <c:pt idx="1">
                  <c:v>992</c:v>
                </c:pt>
                <c:pt idx="2">
                  <c:v>353</c:v>
                </c:pt>
              </c:numCache>
            </c:numRef>
          </c:val>
        </c:ser>
        <c:dLbls>
          <c:showLegendKey val="0"/>
          <c:showVal val="0"/>
          <c:showCatName val="0"/>
          <c:showSerName val="0"/>
          <c:showPercent val="0"/>
          <c:showBubbleSize val="0"/>
          <c:showLeaderLines val="0"/>
        </c:dLbls>
        <c:firstSliceAng val="0"/>
      </c:pieChart>
      <c:spPr>
        <a:noFill/>
        <a:ln w="25400">
          <a:noFill/>
        </a:ln>
      </c:spPr>
    </c:plotArea>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A8854-18DC-40DB-A6D8-3F2DB63122B8}" type="doc">
      <dgm:prSet loTypeId="urn:microsoft.com/office/officeart/2005/8/layout/venn1" loCatId="relationship" qsTypeId="urn:microsoft.com/office/officeart/2005/8/quickstyle/simple1" qsCatId="simple" csTypeId="urn:microsoft.com/office/officeart/2005/8/colors/accent1_2" csCatId="accent1" phldr="1"/>
      <dgm:spPr/>
    </dgm:pt>
    <dgm:pt modelId="{A4A70F4F-2EAC-4D8A-B4B3-8EC35478FE42}">
      <dgm:prSet phldrT="[Text]" custT="1"/>
      <dgm:spPr/>
      <dgm:t>
        <a:bodyPr/>
        <a:lstStyle/>
        <a:p>
          <a:r>
            <a:rPr lang="en-US" sz="1800" b="1" dirty="0" smtClean="0">
              <a:solidFill>
                <a:schemeClr val="accent1">
                  <a:lumMod val="75000"/>
                </a:schemeClr>
              </a:solidFill>
              <a:latin typeface="Palatino Linotype" panose="02040502050505030304" pitchFamily="18" charset="0"/>
            </a:rPr>
            <a:t>ENGINEERING AND TECHNOLOGY</a:t>
          </a:r>
          <a:endParaRPr lang="sr-Cyrl-CS" sz="1800" b="1" dirty="0">
            <a:solidFill>
              <a:schemeClr val="accent1">
                <a:lumMod val="75000"/>
              </a:schemeClr>
            </a:solidFill>
            <a:latin typeface="Palatino Linotype" panose="02040502050505030304" pitchFamily="18" charset="0"/>
          </a:endParaRPr>
        </a:p>
      </dgm:t>
    </dgm:pt>
    <dgm:pt modelId="{A1393ABF-B296-4539-A5C3-9E75A90E34FA}" type="parTrans" cxnId="{BA089C37-513A-452E-BA2E-A3947DF4502F}">
      <dgm:prSet/>
      <dgm:spPr/>
      <dgm:t>
        <a:bodyPr/>
        <a:lstStyle/>
        <a:p>
          <a:endParaRPr lang="sr-Cyrl-CS" sz="1800">
            <a:latin typeface="Palatino Linotype" panose="02040502050505030304" pitchFamily="18" charset="0"/>
          </a:endParaRPr>
        </a:p>
      </dgm:t>
    </dgm:pt>
    <dgm:pt modelId="{DD7204BE-2AC6-49B2-B674-4FFD32DBDFA5}" type="sibTrans" cxnId="{BA089C37-513A-452E-BA2E-A3947DF4502F}">
      <dgm:prSet/>
      <dgm:spPr/>
      <dgm:t>
        <a:bodyPr/>
        <a:lstStyle/>
        <a:p>
          <a:endParaRPr lang="sr-Cyrl-CS" sz="1800">
            <a:latin typeface="Palatino Linotype" panose="02040502050505030304" pitchFamily="18" charset="0"/>
          </a:endParaRPr>
        </a:p>
      </dgm:t>
    </dgm:pt>
    <dgm:pt modelId="{754A81A8-C8DB-48D7-8B09-31DB1965398B}">
      <dgm:prSet phldrT="[Text]" custT="1"/>
      <dgm:spPr/>
      <dgm:t>
        <a:bodyPr/>
        <a:lstStyle/>
        <a:p>
          <a:r>
            <a:rPr lang="en-US" sz="1800" b="1" dirty="0" smtClean="0">
              <a:solidFill>
                <a:schemeClr val="accent1">
                  <a:lumMod val="75000"/>
                </a:schemeClr>
              </a:solidFill>
              <a:latin typeface="Palatino Linotype" panose="02040502050505030304" pitchFamily="18" charset="0"/>
            </a:rPr>
            <a:t>NATURAL SCIENCES</a:t>
          </a:r>
          <a:endParaRPr lang="sr-Cyrl-CS" sz="1800" b="1" dirty="0">
            <a:solidFill>
              <a:schemeClr val="accent1">
                <a:lumMod val="75000"/>
              </a:schemeClr>
            </a:solidFill>
            <a:latin typeface="Palatino Linotype" panose="02040502050505030304" pitchFamily="18" charset="0"/>
          </a:endParaRPr>
        </a:p>
      </dgm:t>
    </dgm:pt>
    <dgm:pt modelId="{24EEAF65-FB69-4366-B191-B4F9FB328D02}" type="parTrans" cxnId="{61C7D10F-75FF-463A-B820-443FE063554C}">
      <dgm:prSet/>
      <dgm:spPr/>
      <dgm:t>
        <a:bodyPr/>
        <a:lstStyle/>
        <a:p>
          <a:endParaRPr lang="sr-Cyrl-CS" sz="1800">
            <a:latin typeface="Palatino Linotype" panose="02040502050505030304" pitchFamily="18" charset="0"/>
          </a:endParaRPr>
        </a:p>
      </dgm:t>
    </dgm:pt>
    <dgm:pt modelId="{1B8C227F-F00F-4AE1-90FC-69B5D3788CED}" type="sibTrans" cxnId="{61C7D10F-75FF-463A-B820-443FE063554C}">
      <dgm:prSet/>
      <dgm:spPr/>
      <dgm:t>
        <a:bodyPr/>
        <a:lstStyle/>
        <a:p>
          <a:endParaRPr lang="sr-Cyrl-CS" sz="1800">
            <a:latin typeface="Palatino Linotype" panose="02040502050505030304" pitchFamily="18" charset="0"/>
          </a:endParaRPr>
        </a:p>
      </dgm:t>
    </dgm:pt>
    <dgm:pt modelId="{6192F3C1-CB1D-4D88-A5E6-FE7595F01857}">
      <dgm:prSet phldrT="[Text]" custT="1"/>
      <dgm:spPr/>
      <dgm:t>
        <a:bodyPr/>
        <a:lstStyle/>
        <a:p>
          <a:r>
            <a:rPr lang="en-US" sz="1800" b="1" dirty="0" smtClean="0">
              <a:solidFill>
                <a:schemeClr val="accent1">
                  <a:lumMod val="75000"/>
                </a:schemeClr>
              </a:solidFill>
              <a:latin typeface="Palatino Linotype" panose="02040502050505030304" pitchFamily="18" charset="0"/>
            </a:rPr>
            <a:t>SOCIAL SCIENCES AND HUMANITIES</a:t>
          </a:r>
          <a:endParaRPr lang="sr-Cyrl-CS" sz="1800" b="1" dirty="0">
            <a:solidFill>
              <a:schemeClr val="accent1">
                <a:lumMod val="75000"/>
              </a:schemeClr>
            </a:solidFill>
            <a:latin typeface="Palatino Linotype" panose="02040502050505030304" pitchFamily="18" charset="0"/>
          </a:endParaRPr>
        </a:p>
      </dgm:t>
    </dgm:pt>
    <dgm:pt modelId="{CCAE9423-0DF7-4A3D-9DE9-8ACF90AD9FF3}" type="parTrans" cxnId="{3E77F722-D6BB-4D7E-97FB-6DA64479D9D3}">
      <dgm:prSet/>
      <dgm:spPr/>
      <dgm:t>
        <a:bodyPr/>
        <a:lstStyle/>
        <a:p>
          <a:endParaRPr lang="sr-Cyrl-CS" sz="1800">
            <a:latin typeface="Palatino Linotype" panose="02040502050505030304" pitchFamily="18" charset="0"/>
          </a:endParaRPr>
        </a:p>
      </dgm:t>
    </dgm:pt>
    <dgm:pt modelId="{F2340D12-D0B9-4272-A25A-A88EF2758741}" type="sibTrans" cxnId="{3E77F722-D6BB-4D7E-97FB-6DA64479D9D3}">
      <dgm:prSet/>
      <dgm:spPr/>
      <dgm:t>
        <a:bodyPr/>
        <a:lstStyle/>
        <a:p>
          <a:endParaRPr lang="sr-Cyrl-CS" sz="1800">
            <a:latin typeface="Palatino Linotype" panose="02040502050505030304" pitchFamily="18" charset="0"/>
          </a:endParaRPr>
        </a:p>
      </dgm:t>
    </dgm:pt>
    <dgm:pt modelId="{E045F7A9-D1BD-4FAA-BF8A-5EE73E7E5454}">
      <dgm:prSet phldrT="[Text]" custT="1"/>
      <dgm:spPr/>
      <dgm:t>
        <a:bodyPr/>
        <a:lstStyle/>
        <a:p>
          <a:r>
            <a:rPr lang="en-US" sz="1800" b="1" dirty="0" smtClean="0">
              <a:solidFill>
                <a:schemeClr val="accent1">
                  <a:lumMod val="75000"/>
                </a:schemeClr>
              </a:solidFill>
              <a:latin typeface="Palatino Linotype" panose="02040502050505030304" pitchFamily="18" charset="0"/>
            </a:rPr>
            <a:t>ARTS</a:t>
          </a:r>
          <a:endParaRPr lang="sr-Cyrl-CS" sz="1800" b="1" dirty="0">
            <a:solidFill>
              <a:schemeClr val="accent1">
                <a:lumMod val="75000"/>
              </a:schemeClr>
            </a:solidFill>
            <a:latin typeface="Palatino Linotype" panose="02040502050505030304" pitchFamily="18" charset="0"/>
          </a:endParaRPr>
        </a:p>
      </dgm:t>
    </dgm:pt>
    <dgm:pt modelId="{EAE58F02-9BEA-4147-9D8D-EADC7ED447ED}" type="parTrans" cxnId="{61BDC42C-9A07-4B2B-A1A3-553E597E8E2B}">
      <dgm:prSet/>
      <dgm:spPr/>
      <dgm:t>
        <a:bodyPr/>
        <a:lstStyle/>
        <a:p>
          <a:endParaRPr lang="sr-Cyrl-CS" sz="1800">
            <a:latin typeface="Palatino Linotype" panose="02040502050505030304" pitchFamily="18" charset="0"/>
          </a:endParaRPr>
        </a:p>
      </dgm:t>
    </dgm:pt>
    <dgm:pt modelId="{36A5FCDC-009A-4641-A5D8-94D3FCCBD324}" type="sibTrans" cxnId="{61BDC42C-9A07-4B2B-A1A3-553E597E8E2B}">
      <dgm:prSet/>
      <dgm:spPr/>
      <dgm:t>
        <a:bodyPr/>
        <a:lstStyle/>
        <a:p>
          <a:endParaRPr lang="sr-Cyrl-CS" sz="1800">
            <a:latin typeface="Palatino Linotype" panose="02040502050505030304" pitchFamily="18" charset="0"/>
          </a:endParaRPr>
        </a:p>
      </dgm:t>
    </dgm:pt>
    <dgm:pt modelId="{ACFC6DA5-2475-40FA-B807-C1766652C62A}">
      <dgm:prSet phldrT="[Text]" custT="1"/>
      <dgm:spPr/>
      <dgm:t>
        <a:bodyPr/>
        <a:lstStyle/>
        <a:p>
          <a:r>
            <a:rPr lang="en-US" sz="1800" b="1" dirty="0" smtClean="0">
              <a:solidFill>
                <a:schemeClr val="accent1">
                  <a:lumMod val="75000"/>
                </a:schemeClr>
              </a:solidFill>
              <a:latin typeface="Palatino Linotype" panose="02040502050505030304" pitchFamily="18" charset="0"/>
            </a:rPr>
            <a:t>MEDICAL SCIENCES</a:t>
          </a:r>
          <a:endParaRPr lang="sr-Cyrl-CS" sz="1800" b="1" dirty="0">
            <a:solidFill>
              <a:schemeClr val="accent1">
                <a:lumMod val="75000"/>
              </a:schemeClr>
            </a:solidFill>
            <a:latin typeface="Palatino Linotype" panose="02040502050505030304" pitchFamily="18" charset="0"/>
          </a:endParaRPr>
        </a:p>
      </dgm:t>
    </dgm:pt>
    <dgm:pt modelId="{BB5D091A-2DCB-4F67-9F23-7647252197C3}" type="parTrans" cxnId="{B8597D10-64E6-41EE-849F-CDBB0FFE98F4}">
      <dgm:prSet/>
      <dgm:spPr/>
      <dgm:t>
        <a:bodyPr/>
        <a:lstStyle/>
        <a:p>
          <a:endParaRPr lang="sr-Cyrl-CS" sz="1800">
            <a:latin typeface="Palatino Linotype" panose="02040502050505030304" pitchFamily="18" charset="0"/>
          </a:endParaRPr>
        </a:p>
      </dgm:t>
    </dgm:pt>
    <dgm:pt modelId="{0AC4E68B-8F35-420C-AA79-41CAEA6D0A16}" type="sibTrans" cxnId="{B8597D10-64E6-41EE-849F-CDBB0FFE98F4}">
      <dgm:prSet/>
      <dgm:spPr/>
      <dgm:t>
        <a:bodyPr/>
        <a:lstStyle/>
        <a:p>
          <a:endParaRPr lang="sr-Cyrl-CS" sz="1800">
            <a:latin typeface="Palatino Linotype" panose="02040502050505030304" pitchFamily="18" charset="0"/>
          </a:endParaRPr>
        </a:p>
      </dgm:t>
    </dgm:pt>
    <dgm:pt modelId="{D7250C4E-A475-494E-A081-51B36AD0B525}" type="pres">
      <dgm:prSet presAssocID="{E0FA8854-18DC-40DB-A6D8-3F2DB63122B8}" presName="compositeShape" presStyleCnt="0">
        <dgm:presLayoutVars>
          <dgm:chMax val="7"/>
          <dgm:dir/>
          <dgm:resizeHandles val="exact"/>
        </dgm:presLayoutVars>
      </dgm:prSet>
      <dgm:spPr/>
    </dgm:pt>
    <dgm:pt modelId="{59D9BE3F-589E-4A5F-BE0E-18A5B7F85A17}" type="pres">
      <dgm:prSet presAssocID="{A4A70F4F-2EAC-4D8A-B4B3-8EC35478FE42}" presName="circ1" presStyleLbl="vennNode1" presStyleIdx="0" presStyleCnt="5" custScaleX="117732" custScaleY="117732" custLinFactNeighborX="11999" custLinFactNeighborY="-8046"/>
      <dgm:spPr>
        <a:solidFill>
          <a:srgbClr val="7030A0">
            <a:alpha val="50000"/>
          </a:srgbClr>
        </a:solidFill>
        <a:ln>
          <a:noFill/>
        </a:ln>
      </dgm:spPr>
    </dgm:pt>
    <dgm:pt modelId="{AE3E3914-7CFB-4C6F-AFC2-68A79883F6FD}" type="pres">
      <dgm:prSet presAssocID="{A4A70F4F-2EAC-4D8A-B4B3-8EC35478FE42}" presName="circ1Tx" presStyleLbl="revTx" presStyleIdx="0" presStyleCnt="0" custScaleX="131523" custLinFactNeighborX="11901" custLinFactNeighborY="0">
        <dgm:presLayoutVars>
          <dgm:chMax val="0"/>
          <dgm:chPref val="0"/>
          <dgm:bulletEnabled val="1"/>
        </dgm:presLayoutVars>
      </dgm:prSet>
      <dgm:spPr/>
      <dgm:t>
        <a:bodyPr/>
        <a:lstStyle/>
        <a:p>
          <a:endParaRPr lang="en-US"/>
        </a:p>
      </dgm:t>
    </dgm:pt>
    <dgm:pt modelId="{7C2A926C-A25E-498B-9B11-6BC857AE9DE4}" type="pres">
      <dgm:prSet presAssocID="{754A81A8-C8DB-48D7-8B09-31DB1965398B}" presName="circ2" presStyleLbl="vennNode1" presStyleIdx="1" presStyleCnt="5" custScaleX="117732" custScaleY="117732" custLinFactNeighborX="18206" custLinFactNeighborY="-9126"/>
      <dgm:spPr>
        <a:solidFill>
          <a:srgbClr val="00B050">
            <a:alpha val="50000"/>
          </a:srgbClr>
        </a:solidFill>
        <a:ln>
          <a:noFill/>
        </a:ln>
      </dgm:spPr>
    </dgm:pt>
    <dgm:pt modelId="{FA135224-FDDF-4161-B657-703EEB341127}" type="pres">
      <dgm:prSet presAssocID="{754A81A8-C8DB-48D7-8B09-31DB1965398B}" presName="circ2Tx" presStyleLbl="revTx" presStyleIdx="0" presStyleCnt="0" custScaleX="84983" custLinFactNeighborX="15721" custLinFactNeighborY="6579">
        <dgm:presLayoutVars>
          <dgm:chMax val="0"/>
          <dgm:chPref val="0"/>
          <dgm:bulletEnabled val="1"/>
        </dgm:presLayoutVars>
      </dgm:prSet>
      <dgm:spPr/>
      <dgm:t>
        <a:bodyPr/>
        <a:lstStyle/>
        <a:p>
          <a:endParaRPr lang="en-US"/>
        </a:p>
      </dgm:t>
    </dgm:pt>
    <dgm:pt modelId="{DEB6A8D9-1197-4EC6-834E-009A919ADE3C}" type="pres">
      <dgm:prSet presAssocID="{E045F7A9-D1BD-4FAA-BF8A-5EE73E7E5454}" presName="circ3" presStyleLbl="vennNode1" presStyleIdx="2" presStyleCnt="5" custScaleX="117732" custScaleY="117732" custLinFactNeighborX="23877" custLinFactNeighborY="-774"/>
      <dgm:spPr>
        <a:solidFill>
          <a:srgbClr val="FFC000">
            <a:alpha val="50000"/>
          </a:srgbClr>
        </a:solidFill>
        <a:ln>
          <a:noFill/>
        </a:ln>
      </dgm:spPr>
      <dgm:t>
        <a:bodyPr/>
        <a:lstStyle/>
        <a:p>
          <a:endParaRPr lang="sr-Cyrl-RS"/>
        </a:p>
      </dgm:t>
    </dgm:pt>
    <dgm:pt modelId="{B9983440-D6DE-4DF7-AF08-3C31B965CF19}" type="pres">
      <dgm:prSet presAssocID="{E045F7A9-D1BD-4FAA-BF8A-5EE73E7E5454}" presName="circ3Tx" presStyleLbl="revTx" presStyleIdx="0" presStyleCnt="0" custScaleY="45752" custLinFactNeighborX="-7135" custLinFactNeighborY="-15675">
        <dgm:presLayoutVars>
          <dgm:chMax val="0"/>
          <dgm:chPref val="0"/>
          <dgm:bulletEnabled val="1"/>
        </dgm:presLayoutVars>
      </dgm:prSet>
      <dgm:spPr/>
      <dgm:t>
        <a:bodyPr/>
        <a:lstStyle/>
        <a:p>
          <a:endParaRPr lang="en-US"/>
        </a:p>
      </dgm:t>
    </dgm:pt>
    <dgm:pt modelId="{7BD0A8C9-B0DD-4417-BDFF-A7459EA441B7}" type="pres">
      <dgm:prSet presAssocID="{ACFC6DA5-2475-40FA-B807-C1766652C62A}" presName="circ4" presStyleLbl="vennNode1" presStyleIdx="3" presStyleCnt="5" custScaleX="117732" custScaleY="117732" custLinFactNeighborX="15903" custLinFactNeighborY="-774"/>
      <dgm:spPr>
        <a:solidFill>
          <a:srgbClr val="C00000">
            <a:alpha val="50000"/>
          </a:srgbClr>
        </a:solidFill>
        <a:ln>
          <a:noFill/>
        </a:ln>
      </dgm:spPr>
      <dgm:t>
        <a:bodyPr/>
        <a:lstStyle/>
        <a:p>
          <a:endParaRPr lang="sr-Cyrl-RS"/>
        </a:p>
      </dgm:t>
    </dgm:pt>
    <dgm:pt modelId="{FCA3D251-DC49-4C1D-B613-96C99E3DF74D}" type="pres">
      <dgm:prSet presAssocID="{ACFC6DA5-2475-40FA-B807-C1766652C62A}" presName="circ4Tx" presStyleLbl="revTx" presStyleIdx="0" presStyleCnt="0" custScaleX="107887" custLinFactNeighborX="18699" custLinFactNeighborY="-7527">
        <dgm:presLayoutVars>
          <dgm:chMax val="0"/>
          <dgm:chPref val="0"/>
          <dgm:bulletEnabled val="1"/>
        </dgm:presLayoutVars>
      </dgm:prSet>
      <dgm:spPr/>
      <dgm:t>
        <a:bodyPr/>
        <a:lstStyle/>
        <a:p>
          <a:endParaRPr lang="en-US"/>
        </a:p>
      </dgm:t>
    </dgm:pt>
    <dgm:pt modelId="{7E5E76C3-B973-4539-9D7E-CC773040F6AC}" type="pres">
      <dgm:prSet presAssocID="{6192F3C1-CB1D-4D88-A5E6-FE7595F01857}" presName="circ5" presStyleLbl="vennNode1" presStyleIdx="4" presStyleCnt="5" custScaleX="117732" custScaleY="117732" custLinFactNeighborX="5793" custLinFactNeighborY="-4702"/>
      <dgm:spPr>
        <a:solidFill>
          <a:schemeClr val="tx2">
            <a:lumMod val="60000"/>
            <a:lumOff val="40000"/>
            <a:alpha val="50000"/>
          </a:schemeClr>
        </a:solidFill>
        <a:ln>
          <a:noFill/>
        </a:ln>
      </dgm:spPr>
    </dgm:pt>
    <dgm:pt modelId="{DB41ACFF-E342-4781-BFFE-F0FC3B86980F}" type="pres">
      <dgm:prSet presAssocID="{6192F3C1-CB1D-4D88-A5E6-FE7595F01857}" presName="circ5Tx" presStyleLbl="revTx" presStyleIdx="0" presStyleCnt="0" custScaleX="130899" custLinFactNeighborX="-11508" custLinFactNeighborY="6579">
        <dgm:presLayoutVars>
          <dgm:chMax val="0"/>
          <dgm:chPref val="0"/>
          <dgm:bulletEnabled val="1"/>
        </dgm:presLayoutVars>
      </dgm:prSet>
      <dgm:spPr/>
      <dgm:t>
        <a:bodyPr/>
        <a:lstStyle/>
        <a:p>
          <a:endParaRPr lang="en-US"/>
        </a:p>
      </dgm:t>
    </dgm:pt>
  </dgm:ptLst>
  <dgm:cxnLst>
    <dgm:cxn modelId="{61C7D10F-75FF-463A-B820-443FE063554C}" srcId="{E0FA8854-18DC-40DB-A6D8-3F2DB63122B8}" destId="{754A81A8-C8DB-48D7-8B09-31DB1965398B}" srcOrd="1" destOrd="0" parTransId="{24EEAF65-FB69-4366-B191-B4F9FB328D02}" sibTransId="{1B8C227F-F00F-4AE1-90FC-69B5D3788CED}"/>
    <dgm:cxn modelId="{BA089C37-513A-452E-BA2E-A3947DF4502F}" srcId="{E0FA8854-18DC-40DB-A6D8-3F2DB63122B8}" destId="{A4A70F4F-2EAC-4D8A-B4B3-8EC35478FE42}" srcOrd="0" destOrd="0" parTransId="{A1393ABF-B296-4539-A5C3-9E75A90E34FA}" sibTransId="{DD7204BE-2AC6-49B2-B674-4FFD32DBDFA5}"/>
    <dgm:cxn modelId="{055FB74D-CFDC-4395-B1AB-3C540D68BFA6}" type="presOf" srcId="{754A81A8-C8DB-48D7-8B09-31DB1965398B}" destId="{FA135224-FDDF-4161-B657-703EEB341127}" srcOrd="0" destOrd="0" presId="urn:microsoft.com/office/officeart/2005/8/layout/venn1"/>
    <dgm:cxn modelId="{79922121-6232-403A-AD00-B9F01ADD66CF}" type="presOf" srcId="{ACFC6DA5-2475-40FA-B807-C1766652C62A}" destId="{FCA3D251-DC49-4C1D-B613-96C99E3DF74D}" srcOrd="0" destOrd="0" presId="urn:microsoft.com/office/officeart/2005/8/layout/venn1"/>
    <dgm:cxn modelId="{2EAA303D-C46D-450A-910A-55DE21440AB4}" type="presOf" srcId="{E045F7A9-D1BD-4FAA-BF8A-5EE73E7E5454}" destId="{B9983440-D6DE-4DF7-AF08-3C31B965CF19}" srcOrd="0" destOrd="0" presId="urn:microsoft.com/office/officeart/2005/8/layout/venn1"/>
    <dgm:cxn modelId="{61BDC42C-9A07-4B2B-A1A3-553E597E8E2B}" srcId="{E0FA8854-18DC-40DB-A6D8-3F2DB63122B8}" destId="{E045F7A9-D1BD-4FAA-BF8A-5EE73E7E5454}" srcOrd="2" destOrd="0" parTransId="{EAE58F02-9BEA-4147-9D8D-EADC7ED447ED}" sibTransId="{36A5FCDC-009A-4641-A5D8-94D3FCCBD324}"/>
    <dgm:cxn modelId="{B8597D10-64E6-41EE-849F-CDBB0FFE98F4}" srcId="{E0FA8854-18DC-40DB-A6D8-3F2DB63122B8}" destId="{ACFC6DA5-2475-40FA-B807-C1766652C62A}" srcOrd="3" destOrd="0" parTransId="{BB5D091A-2DCB-4F67-9F23-7647252197C3}" sibTransId="{0AC4E68B-8F35-420C-AA79-41CAEA6D0A16}"/>
    <dgm:cxn modelId="{DCFD6D85-074D-451D-A06B-84F02D04C2CF}" type="presOf" srcId="{E0FA8854-18DC-40DB-A6D8-3F2DB63122B8}" destId="{D7250C4E-A475-494E-A081-51B36AD0B525}" srcOrd="0" destOrd="0" presId="urn:microsoft.com/office/officeart/2005/8/layout/venn1"/>
    <dgm:cxn modelId="{5E58ABA8-9B5D-4FFD-8C2C-C62C4810E092}" type="presOf" srcId="{A4A70F4F-2EAC-4D8A-B4B3-8EC35478FE42}" destId="{AE3E3914-7CFB-4C6F-AFC2-68A79883F6FD}" srcOrd="0" destOrd="0" presId="urn:microsoft.com/office/officeart/2005/8/layout/venn1"/>
    <dgm:cxn modelId="{12D11B53-B174-48E5-9DE0-66C9E901AFD3}" type="presOf" srcId="{6192F3C1-CB1D-4D88-A5E6-FE7595F01857}" destId="{DB41ACFF-E342-4781-BFFE-F0FC3B86980F}" srcOrd="0" destOrd="0" presId="urn:microsoft.com/office/officeart/2005/8/layout/venn1"/>
    <dgm:cxn modelId="{3E77F722-D6BB-4D7E-97FB-6DA64479D9D3}" srcId="{E0FA8854-18DC-40DB-A6D8-3F2DB63122B8}" destId="{6192F3C1-CB1D-4D88-A5E6-FE7595F01857}" srcOrd="4" destOrd="0" parTransId="{CCAE9423-0DF7-4A3D-9DE9-8ACF90AD9FF3}" sibTransId="{F2340D12-D0B9-4272-A25A-A88EF2758741}"/>
    <dgm:cxn modelId="{B8B3825D-224D-4E21-9F53-1B97CC64B7E2}" type="presParOf" srcId="{D7250C4E-A475-494E-A081-51B36AD0B525}" destId="{59D9BE3F-589E-4A5F-BE0E-18A5B7F85A17}" srcOrd="0" destOrd="0" presId="urn:microsoft.com/office/officeart/2005/8/layout/venn1"/>
    <dgm:cxn modelId="{117E9FC6-052C-4EB5-B7BF-EABC8BE19252}" type="presParOf" srcId="{D7250C4E-A475-494E-A081-51B36AD0B525}" destId="{AE3E3914-7CFB-4C6F-AFC2-68A79883F6FD}" srcOrd="1" destOrd="0" presId="urn:microsoft.com/office/officeart/2005/8/layout/venn1"/>
    <dgm:cxn modelId="{D8B5BF2A-63C9-4355-9F32-AEF322DCC7E2}" type="presParOf" srcId="{D7250C4E-A475-494E-A081-51B36AD0B525}" destId="{7C2A926C-A25E-498B-9B11-6BC857AE9DE4}" srcOrd="2" destOrd="0" presId="urn:microsoft.com/office/officeart/2005/8/layout/venn1"/>
    <dgm:cxn modelId="{F7143A71-16E2-43D8-9AA1-0A9C0CF239FA}" type="presParOf" srcId="{D7250C4E-A475-494E-A081-51B36AD0B525}" destId="{FA135224-FDDF-4161-B657-703EEB341127}" srcOrd="3" destOrd="0" presId="urn:microsoft.com/office/officeart/2005/8/layout/venn1"/>
    <dgm:cxn modelId="{72E436CB-1CA0-4121-BEEF-D18EA9458BA2}" type="presParOf" srcId="{D7250C4E-A475-494E-A081-51B36AD0B525}" destId="{DEB6A8D9-1197-4EC6-834E-009A919ADE3C}" srcOrd="4" destOrd="0" presId="urn:microsoft.com/office/officeart/2005/8/layout/venn1"/>
    <dgm:cxn modelId="{1EDB97DD-651F-4921-A860-6FCF25FF30D5}" type="presParOf" srcId="{D7250C4E-A475-494E-A081-51B36AD0B525}" destId="{B9983440-D6DE-4DF7-AF08-3C31B965CF19}" srcOrd="5" destOrd="0" presId="urn:microsoft.com/office/officeart/2005/8/layout/venn1"/>
    <dgm:cxn modelId="{5009B574-D16F-47D9-B7BC-0112D0FA1C9A}" type="presParOf" srcId="{D7250C4E-A475-494E-A081-51B36AD0B525}" destId="{7BD0A8C9-B0DD-4417-BDFF-A7459EA441B7}" srcOrd="6" destOrd="0" presId="urn:microsoft.com/office/officeart/2005/8/layout/venn1"/>
    <dgm:cxn modelId="{5FCF142B-0CB8-4B7E-8BF1-0E0F1E589DC1}" type="presParOf" srcId="{D7250C4E-A475-494E-A081-51B36AD0B525}" destId="{FCA3D251-DC49-4C1D-B613-96C99E3DF74D}" srcOrd="7" destOrd="0" presId="urn:microsoft.com/office/officeart/2005/8/layout/venn1"/>
    <dgm:cxn modelId="{14387D52-102E-44A4-8C55-528107110645}" type="presParOf" srcId="{D7250C4E-A475-494E-A081-51B36AD0B525}" destId="{7E5E76C3-B973-4539-9D7E-CC773040F6AC}" srcOrd="8" destOrd="0" presId="urn:microsoft.com/office/officeart/2005/8/layout/venn1"/>
    <dgm:cxn modelId="{B8EC2C82-99FA-4C4C-AEEC-5C3A1FF09E50}" type="presParOf" srcId="{D7250C4E-A475-494E-A081-51B36AD0B525}" destId="{DB41ACFF-E342-4781-BFFE-F0FC3B86980F}" srcOrd="9" destOrd="0" presId="urn:microsoft.com/office/officeart/2005/8/layout/venn1"/>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9BE3F-589E-4A5F-BE0E-18A5B7F85A17}">
      <dsp:nvSpPr>
        <dsp:cNvPr id="0" name=""/>
        <dsp:cNvSpPr/>
      </dsp:nvSpPr>
      <dsp:spPr>
        <a:xfrm>
          <a:off x="2722868" y="947795"/>
          <a:ext cx="1729568" cy="1729568"/>
        </a:xfrm>
        <a:prstGeom prst="ellipse">
          <a:avLst/>
        </a:prstGeom>
        <a:solidFill>
          <a:srgbClr val="7030A0">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AE3E3914-7CFB-4C6F-AFC2-68A79883F6FD}">
      <dsp:nvSpPr>
        <dsp:cNvPr id="0" name=""/>
        <dsp:cNvSpPr/>
      </dsp:nvSpPr>
      <dsp:spPr>
        <a:xfrm>
          <a:off x="2493528" y="0"/>
          <a:ext cx="2241315" cy="9863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1">
                  <a:lumMod val="75000"/>
                </a:schemeClr>
              </a:solidFill>
              <a:latin typeface="Palatino Linotype" panose="02040502050505030304" pitchFamily="18" charset="0"/>
            </a:rPr>
            <a:t>ENGINEERING AND TECHNOLOGY</a:t>
          </a:r>
          <a:endParaRPr lang="sr-Cyrl-CS" sz="1800" b="1" kern="1200" dirty="0">
            <a:solidFill>
              <a:schemeClr val="accent1">
                <a:lumMod val="75000"/>
              </a:schemeClr>
            </a:solidFill>
            <a:latin typeface="Palatino Linotype" panose="02040502050505030304" pitchFamily="18" charset="0"/>
          </a:endParaRPr>
        </a:p>
      </dsp:txBody>
      <dsp:txXfrm>
        <a:off x="2493528" y="0"/>
        <a:ext cx="2241315" cy="986377"/>
      </dsp:txXfrm>
    </dsp:sp>
    <dsp:sp modelId="{7C2A926C-A25E-498B-9B11-6BC857AE9DE4}">
      <dsp:nvSpPr>
        <dsp:cNvPr id="0" name=""/>
        <dsp:cNvSpPr/>
      </dsp:nvSpPr>
      <dsp:spPr>
        <a:xfrm>
          <a:off x="3372889" y="1337812"/>
          <a:ext cx="1729568" cy="1729568"/>
        </a:xfrm>
        <a:prstGeom prst="ellipse">
          <a:avLst/>
        </a:prstGeom>
        <a:solidFill>
          <a:srgbClr val="00B050">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FA135224-FDDF-4161-B657-703EEB341127}">
      <dsp:nvSpPr>
        <dsp:cNvPr id="0" name=""/>
        <dsp:cNvSpPr/>
      </dsp:nvSpPr>
      <dsp:spPr>
        <a:xfrm>
          <a:off x="5173596" y="1371595"/>
          <a:ext cx="1298400" cy="10703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1">
                  <a:lumMod val="75000"/>
                </a:schemeClr>
              </a:solidFill>
              <a:latin typeface="Palatino Linotype" panose="02040502050505030304" pitchFamily="18" charset="0"/>
            </a:rPr>
            <a:t>NATURAL SCIENCES</a:t>
          </a:r>
          <a:endParaRPr lang="sr-Cyrl-CS" sz="1800" b="1" kern="1200" dirty="0">
            <a:solidFill>
              <a:schemeClr val="accent1">
                <a:lumMod val="75000"/>
              </a:schemeClr>
            </a:solidFill>
            <a:latin typeface="Palatino Linotype" panose="02040502050505030304" pitchFamily="18" charset="0"/>
          </a:endParaRPr>
        </a:p>
      </dsp:txBody>
      <dsp:txXfrm>
        <a:off x="5173596" y="1371595"/>
        <a:ext cx="1298400" cy="1070324"/>
      </dsp:txXfrm>
    </dsp:sp>
    <dsp:sp modelId="{DEB6A8D9-1197-4EC6-834E-009A919ADE3C}">
      <dsp:nvSpPr>
        <dsp:cNvPr id="0" name=""/>
        <dsp:cNvSpPr/>
      </dsp:nvSpPr>
      <dsp:spPr>
        <a:xfrm>
          <a:off x="3242890" y="2117814"/>
          <a:ext cx="1729568" cy="1729568"/>
        </a:xfrm>
        <a:prstGeom prst="ellipse">
          <a:avLst/>
        </a:prstGeom>
        <a:solidFill>
          <a:srgbClr val="FFC000">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B9983440-D6DE-4DF7-AF08-3C31B965CF19}">
      <dsp:nvSpPr>
        <dsp:cNvPr id="0" name=""/>
        <dsp:cNvSpPr/>
      </dsp:nvSpPr>
      <dsp:spPr>
        <a:xfrm>
          <a:off x="4477625" y="3249567"/>
          <a:ext cx="1527835" cy="48969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1">
                  <a:lumMod val="75000"/>
                </a:schemeClr>
              </a:solidFill>
              <a:latin typeface="Palatino Linotype" panose="02040502050505030304" pitchFamily="18" charset="0"/>
            </a:rPr>
            <a:t>ARTS</a:t>
          </a:r>
          <a:endParaRPr lang="sr-Cyrl-CS" sz="1800" b="1" kern="1200" dirty="0">
            <a:solidFill>
              <a:schemeClr val="accent1">
                <a:lumMod val="75000"/>
              </a:schemeClr>
            </a:solidFill>
            <a:latin typeface="Palatino Linotype" panose="02040502050505030304" pitchFamily="18" charset="0"/>
          </a:endParaRPr>
        </a:p>
      </dsp:txBody>
      <dsp:txXfrm>
        <a:off x="4477625" y="3249567"/>
        <a:ext cx="1527835" cy="489694"/>
      </dsp:txXfrm>
    </dsp:sp>
    <dsp:sp modelId="{7BD0A8C9-B0DD-4417-BDFF-A7459EA441B7}">
      <dsp:nvSpPr>
        <dsp:cNvPr id="0" name=""/>
        <dsp:cNvSpPr/>
      </dsp:nvSpPr>
      <dsp:spPr>
        <a:xfrm>
          <a:off x="2434695" y="2117814"/>
          <a:ext cx="1729568" cy="1729568"/>
        </a:xfrm>
        <a:prstGeom prst="ellipse">
          <a:avLst/>
        </a:prstGeom>
        <a:solidFill>
          <a:srgbClr val="C00000">
            <a:alpha val="50000"/>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FCA3D251-DC49-4C1D-B613-96C99E3DF74D}">
      <dsp:nvSpPr>
        <dsp:cNvPr id="0" name=""/>
        <dsp:cNvSpPr/>
      </dsp:nvSpPr>
      <dsp:spPr>
        <a:xfrm>
          <a:off x="933725" y="3046462"/>
          <a:ext cx="1648335" cy="10703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1">
                  <a:lumMod val="75000"/>
                </a:schemeClr>
              </a:solidFill>
              <a:latin typeface="Palatino Linotype" panose="02040502050505030304" pitchFamily="18" charset="0"/>
            </a:rPr>
            <a:t>MEDICAL SCIENCES</a:t>
          </a:r>
          <a:endParaRPr lang="sr-Cyrl-CS" sz="1800" b="1" kern="1200" dirty="0">
            <a:solidFill>
              <a:schemeClr val="accent1">
                <a:lumMod val="75000"/>
              </a:schemeClr>
            </a:solidFill>
            <a:latin typeface="Palatino Linotype" panose="02040502050505030304" pitchFamily="18" charset="0"/>
          </a:endParaRPr>
        </a:p>
      </dsp:txBody>
      <dsp:txXfrm>
        <a:off x="933725" y="3046462"/>
        <a:ext cx="1648335" cy="1070324"/>
      </dsp:txXfrm>
    </dsp:sp>
    <dsp:sp modelId="{7E5E76C3-B973-4539-9D7E-CC773040F6AC}">
      <dsp:nvSpPr>
        <dsp:cNvPr id="0" name=""/>
        <dsp:cNvSpPr/>
      </dsp:nvSpPr>
      <dsp:spPr>
        <a:xfrm>
          <a:off x="2072862" y="1402804"/>
          <a:ext cx="1729568" cy="1729568"/>
        </a:xfrm>
        <a:prstGeom prst="ellipse">
          <a:avLst/>
        </a:prstGeom>
        <a:solidFill>
          <a:schemeClr val="tx2">
            <a:lumMod val="60000"/>
            <a:lumOff val="40000"/>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sp>
    <dsp:sp modelId="{DB41ACFF-E342-4781-BFFE-F0FC3B86980F}">
      <dsp:nvSpPr>
        <dsp:cNvPr id="0" name=""/>
        <dsp:cNvSpPr/>
      </dsp:nvSpPr>
      <dsp:spPr>
        <a:xfrm>
          <a:off x="61367" y="1371595"/>
          <a:ext cx="1999921" cy="10703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1">
                  <a:lumMod val="75000"/>
                </a:schemeClr>
              </a:solidFill>
              <a:latin typeface="Palatino Linotype" panose="02040502050505030304" pitchFamily="18" charset="0"/>
            </a:rPr>
            <a:t>SOCIAL SCIENCES AND HUMANITIES</a:t>
          </a:r>
          <a:endParaRPr lang="sr-Cyrl-CS" sz="1800" b="1" kern="1200" dirty="0">
            <a:solidFill>
              <a:schemeClr val="accent1">
                <a:lumMod val="75000"/>
              </a:schemeClr>
            </a:solidFill>
            <a:latin typeface="Palatino Linotype" panose="02040502050505030304" pitchFamily="18" charset="0"/>
          </a:endParaRPr>
        </a:p>
      </dsp:txBody>
      <dsp:txXfrm>
        <a:off x="61367" y="1371595"/>
        <a:ext cx="1999921" cy="10703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49FE8-1A39-4F73-8791-C2D8B64BD269}" type="datetimeFigureOut">
              <a:rPr lang="en-US" smtClean="0"/>
              <a:t>12/24/2018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6BEE-5574-412B-B498-3788E435FB52}" type="slidenum">
              <a:rPr lang="en-US" smtClean="0"/>
              <a:t>‹#›</a:t>
            </a:fld>
            <a:endParaRPr lang="en-US"/>
          </a:p>
        </p:txBody>
      </p:sp>
    </p:spTree>
    <p:extLst>
      <p:ext uri="{BB962C8B-B14F-4D97-AF65-F5344CB8AC3E}">
        <p14:creationId xmlns:p14="http://schemas.microsoft.com/office/powerpoint/2010/main" val="390402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46BEE-5574-412B-B498-3788E435FB52}" type="slidenum">
              <a:rPr lang="en-US" smtClean="0"/>
              <a:t>1</a:t>
            </a:fld>
            <a:endParaRPr lang="en-US"/>
          </a:p>
        </p:txBody>
      </p:sp>
    </p:spTree>
    <p:extLst>
      <p:ext uri="{BB962C8B-B14F-4D97-AF65-F5344CB8AC3E}">
        <p14:creationId xmlns:p14="http://schemas.microsoft.com/office/powerpoint/2010/main" val="114198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10</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11</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14</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15</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16</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17</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18</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19</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20</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21</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24</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25</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26</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27</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28</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29</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30</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31</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34</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35</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36</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37</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38</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39</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40</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41</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42</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43</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44</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5</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6</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7</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8</a:t>
            </a:fld>
            <a:endParaRPr lang="en-US"/>
          </a:p>
        </p:txBody>
      </p:sp>
    </p:spTree>
    <p:extLst>
      <p:ext uri="{BB962C8B-B14F-4D97-AF65-F5344CB8AC3E}">
        <p14:creationId xmlns:p14="http://schemas.microsoft.com/office/powerpoint/2010/main" val="189510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46BEE-5574-412B-B498-3788E435FB52}" type="slidenum">
              <a:rPr lang="en-US" smtClean="0"/>
              <a:t>9</a:t>
            </a:fld>
            <a:endParaRPr lang="en-US"/>
          </a:p>
        </p:txBody>
      </p:sp>
    </p:spTree>
    <p:extLst>
      <p:ext uri="{BB962C8B-B14F-4D97-AF65-F5344CB8AC3E}">
        <p14:creationId xmlns:p14="http://schemas.microsoft.com/office/powerpoint/2010/main" val="189510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4.tiff"/><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4.tiff"/><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tiff"/><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tiff"/><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4.tiff"/><Relationship Id="rId4" Type="http://schemas.openxmlformats.org/officeDocument/2006/relationships/image" Target="../media/image3.tiff"/></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4.tiff"/><Relationship Id="rId4" Type="http://schemas.openxmlformats.org/officeDocument/2006/relationships/image" Target="../media/image3.tiff"/></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tiff"/><Relationship Id="rId4" Type="http://schemas.openxmlformats.org/officeDocument/2006/relationships/image" Target="../media/image3.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tiff"/><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4.tiff"/><Relationship Id="rId4" Type="http://schemas.openxmlformats.org/officeDocument/2006/relationships/image" Target="../media/image3.tiff"/></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4.tiff"/><Relationship Id="rId4" Type="http://schemas.openxmlformats.org/officeDocument/2006/relationships/image" Target="../media/image3.tiff"/></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tiff"/><Relationship Id="rId4" Type="http://schemas.openxmlformats.org/officeDocument/2006/relationships/image" Target="../media/image3.tiff"/></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4.tiff"/><Relationship Id="rId4" Type="http://schemas.openxmlformats.org/officeDocument/2006/relationships/image" Target="../media/image3.tiff"/></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4.tiff"/><Relationship Id="rId4" Type="http://schemas.openxmlformats.org/officeDocument/2006/relationships/image" Target="../media/image3.tiff"/></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tiff"/><Relationship Id="rId4" Type="http://schemas.openxmlformats.org/officeDocument/2006/relationships/image" Target="../media/image3.tiff"/></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tiff"/><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tiff"/><Relationship Id="rId4" Type="http://schemas.openxmlformats.org/officeDocument/2006/relationships/image" Target="../media/image3.tiff"/></Relationships>
</file>

<file path=ppt/slides/_rels/slide33.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tiff"/><Relationship Id="rId4" Type="http://schemas.openxmlformats.org/officeDocument/2006/relationships/image" Target="../media/image3.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tiff"/><Relationship Id="rId4" Type="http://schemas.openxmlformats.org/officeDocument/2006/relationships/image" Target="../media/image3.tiff"/></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tiff"/><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tiff"/><Relationship Id="rId4" Type="http://schemas.openxmlformats.org/officeDocument/2006/relationships/image" Target="../media/image3.tiff"/></Relationships>
</file>

<file path=ppt/slides/_rels/slide36.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tiff"/><Relationship Id="rId4" Type="http://schemas.openxmlformats.org/officeDocument/2006/relationships/image" Target="../media/image3.tiff"/></Relationships>
</file>

<file path=ppt/slides/_rels/slide3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tiff"/><Relationship Id="rId4" Type="http://schemas.openxmlformats.org/officeDocument/2006/relationships/image" Target="../media/image3.tiff"/></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3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tiff"/><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3.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4.wdp"/><Relationship Id="rId18" Type="http://schemas.openxmlformats.org/officeDocument/2006/relationships/image" Target="../media/image50.png"/><Relationship Id="rId3" Type="http://schemas.openxmlformats.org/officeDocument/2006/relationships/image" Target="../media/image2.tiff"/><Relationship Id="rId7" Type="http://schemas.microsoft.com/office/2007/relationships/hdphoto" Target="../media/hdphoto1.wdp"/><Relationship Id="rId12" Type="http://schemas.openxmlformats.org/officeDocument/2006/relationships/image" Target="../media/image47.jpeg"/><Relationship Id="rId17" Type="http://schemas.microsoft.com/office/2007/relationships/hdphoto" Target="../media/hdphoto6.wdp"/><Relationship Id="rId2" Type="http://schemas.openxmlformats.org/officeDocument/2006/relationships/notesSlide" Target="../notesSlides/notesSlide43.xml"/><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44.jpeg"/><Relationship Id="rId11" Type="http://schemas.microsoft.com/office/2007/relationships/hdphoto" Target="../media/hdphoto3.wdp"/><Relationship Id="rId5" Type="http://schemas.openxmlformats.org/officeDocument/2006/relationships/image" Target="../media/image4.tiff"/><Relationship Id="rId15" Type="http://schemas.microsoft.com/office/2007/relationships/hdphoto" Target="../media/hdphoto5.wdp"/><Relationship Id="rId10" Type="http://schemas.openxmlformats.org/officeDocument/2006/relationships/image" Target="../media/image46.png"/><Relationship Id="rId19" Type="http://schemas.microsoft.com/office/2007/relationships/hdphoto" Target="../media/hdphoto7.wdp"/><Relationship Id="rId4" Type="http://schemas.openxmlformats.org/officeDocument/2006/relationships/image" Target="../media/image3.tiff"/><Relationship Id="rId9" Type="http://schemas.microsoft.com/office/2007/relationships/hdphoto" Target="../media/hdphoto2.wdp"/><Relationship Id="rId14" Type="http://schemas.openxmlformats.org/officeDocument/2006/relationships/image" Target="../media/image48.jpeg"/></Relationships>
</file>

<file path=ppt/slides/_rels/slide4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tiff"/><Relationship Id="rId7"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4.tif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tiff"/><Relationship Id="rId7" Type="http://schemas.openxmlformats.org/officeDocument/2006/relationships/diagramLayout" Target="../diagrams/layou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tiff"/><Relationship Id="rId10" Type="http://schemas.microsoft.com/office/2007/relationships/diagramDrawing" Target="../diagrams/drawing1.xml"/><Relationship Id="rId4" Type="http://schemas.openxmlformats.org/officeDocument/2006/relationships/image" Target="../media/image3.tiff"/><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4.tiff"/><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35" y="82295"/>
            <a:ext cx="8720329" cy="6693409"/>
          </a:xfrm>
          <a:prstGeom prst="rect">
            <a:avLst/>
          </a:prstGeom>
        </p:spPr>
      </p:pic>
      <p:sp>
        <p:nvSpPr>
          <p:cNvPr id="1026" name="Text Box 2"/>
          <p:cNvSpPr txBox="1">
            <a:spLocks noChangeArrowheads="1"/>
          </p:cNvSpPr>
          <p:nvPr/>
        </p:nvSpPr>
        <p:spPr bwMode="auto">
          <a:xfrm>
            <a:off x="1447800" y="4377013"/>
            <a:ext cx="6037729" cy="632478"/>
          </a:xfrm>
          <a:prstGeom prst="rect">
            <a:avLst/>
          </a:prstGeom>
          <a:solidFill>
            <a:srgbClr val="FFFFFF"/>
          </a:solidFill>
          <a:ln w="9525">
            <a:solidFill>
              <a:srgbClr val="2E74B5"/>
            </a:solidFill>
            <a:prstDash val="dash"/>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bs-Latn-BA" sz="1100" dirty="0" smtClean="0"/>
              <a:t>This project has been funded with support from the European Commission. This publication reflects the views only of the author, and the Commission cannot be held responsible for any use which may be made of the information contained therein</a:t>
            </a:r>
            <a:r>
              <a:rPr lang="en-US" sz="1100" dirty="0"/>
              <a:t>.</a:t>
            </a:r>
            <a:endParaRPr lang="en-US" sz="1100" dirty="0" smtClean="0"/>
          </a:p>
        </p:txBody>
      </p:sp>
      <p:sp>
        <p:nvSpPr>
          <p:cNvPr id="7" name="Subtitle 2"/>
          <p:cNvSpPr>
            <a:spLocks noGrp="1"/>
          </p:cNvSpPr>
          <p:nvPr>
            <p:ph type="subTitle" idx="1"/>
          </p:nvPr>
        </p:nvSpPr>
        <p:spPr>
          <a:xfrm>
            <a:off x="1237129" y="1709738"/>
            <a:ext cx="6400800" cy="1143000"/>
          </a:xfrm>
        </p:spPr>
        <p:txBody>
          <a:bodyPr>
            <a:normAutofit lnSpcReduction="10000"/>
          </a:bodyPr>
          <a:lstStyle/>
          <a:p>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P8 - University </a:t>
            </a:r>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of Novi </a:t>
            </a:r>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Sad</a:t>
            </a:r>
            <a:endParaRPr lang="sr-Latn-R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a:p>
            <a:r>
              <a:rPr lang="en-US" b="1" dirty="0" smtClean="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Faculty </a:t>
            </a:r>
            <a:r>
              <a:rPr lang="en-US"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rPr>
              <a:t>of Technical Sciences</a:t>
            </a:r>
          </a:p>
          <a:p>
            <a:endParaRPr lang="bs-Latn-BA" b="1" dirty="0">
              <a:solidFill>
                <a:schemeClr val="accent1">
                  <a:lumMod val="75000"/>
                </a:schemeClr>
              </a:solidFill>
              <a:effectLst>
                <a:outerShdw blurRad="38100" dist="38100" dir="2700000" algn="tl">
                  <a:srgbClr val="000000">
                    <a:alpha val="43137"/>
                  </a:srgbClr>
                </a:outerShdw>
              </a:effectLst>
              <a:latin typeface="Calibri Light" pitchFamily="34" charset="0"/>
              <a:cs typeface="Calibri Light" pitchFamily="34" charset="0"/>
            </a:endParaRPr>
          </a:p>
        </p:txBody>
      </p:sp>
      <p:sp>
        <p:nvSpPr>
          <p:cNvPr id="8" name="Title 1"/>
          <p:cNvSpPr txBox="1">
            <a:spLocks/>
          </p:cNvSpPr>
          <p:nvPr/>
        </p:nvSpPr>
        <p:spPr>
          <a:xfrm>
            <a:off x="551329" y="2788728"/>
            <a:ext cx="7772400" cy="1097471"/>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smtClean="0">
                <a:solidFill>
                  <a:schemeClr val="accent1">
                    <a:lumMod val="75000"/>
                  </a:schemeClr>
                </a:solidFill>
                <a:latin typeface="Calibri Light" pitchFamily="34" charset="0"/>
                <a:cs typeface="Calibri Light" pitchFamily="34" charset="0"/>
              </a:rPr>
              <a:t>Igor Peško</a:t>
            </a:r>
          </a:p>
          <a:p>
            <a:r>
              <a:rPr lang="sr-Latn-BA" sz="1800" dirty="0" smtClean="0">
                <a:solidFill>
                  <a:schemeClr val="accent1">
                    <a:lumMod val="75000"/>
                  </a:schemeClr>
                </a:solidFill>
                <a:latin typeface="Calibri Light" pitchFamily="34" charset="0"/>
                <a:cs typeface="Calibri Light" pitchFamily="34" charset="0"/>
              </a:rPr>
              <a:t>University of Novi Sad, Faculty of Technical Sciences</a:t>
            </a:r>
            <a:endParaRPr lang="en-US" sz="1800" dirty="0" smtClean="0">
              <a:solidFill>
                <a:schemeClr val="accent1">
                  <a:lumMod val="75000"/>
                </a:schemeClr>
              </a:solidFill>
              <a:latin typeface="Calibri Light" pitchFamily="34" charset="0"/>
              <a:cs typeface="Calibri Light" pitchFamily="34" charset="0"/>
            </a:endParaRPr>
          </a:p>
          <a:p>
            <a:endParaRPr lang="en-US" sz="1800" dirty="0" smtClean="0">
              <a:solidFill>
                <a:schemeClr val="accent1">
                  <a:lumMod val="75000"/>
                </a:schemeClr>
              </a:solidFill>
              <a:latin typeface="Calibri Light" pitchFamily="34" charset="0"/>
              <a:cs typeface="Calibri Light" pitchFamily="34" charset="0"/>
            </a:endParaRPr>
          </a:p>
          <a:p>
            <a:r>
              <a:rPr lang="en-US" sz="1800" dirty="0" err="1" smtClean="0">
                <a:solidFill>
                  <a:schemeClr val="accent1">
                    <a:lumMod val="75000"/>
                  </a:schemeClr>
                </a:solidFill>
                <a:latin typeface="Calibri Light" pitchFamily="34" charset="0"/>
                <a:cs typeface="Calibri Light" pitchFamily="34" charset="0"/>
              </a:rPr>
              <a:t>Vesna</a:t>
            </a:r>
            <a:r>
              <a:rPr lang="en-US" sz="1800" dirty="0" smtClean="0">
                <a:solidFill>
                  <a:schemeClr val="accent1">
                    <a:lumMod val="75000"/>
                  </a:schemeClr>
                </a:solidFill>
                <a:latin typeface="Calibri Light" pitchFamily="34" charset="0"/>
                <a:cs typeface="Calibri Light" pitchFamily="34" charset="0"/>
              </a:rPr>
              <a:t> </a:t>
            </a:r>
            <a:r>
              <a:rPr lang="en-US" sz="1800" dirty="0" err="1" smtClean="0">
                <a:solidFill>
                  <a:schemeClr val="accent1">
                    <a:lumMod val="75000"/>
                  </a:schemeClr>
                </a:solidFill>
                <a:latin typeface="Calibri Light" pitchFamily="34" charset="0"/>
                <a:cs typeface="Calibri Light" pitchFamily="34" charset="0"/>
              </a:rPr>
              <a:t>Mašulović</a:t>
            </a:r>
            <a:endParaRPr lang="sr-Latn-BA" sz="1800" dirty="0">
              <a:solidFill>
                <a:schemeClr val="accent1">
                  <a:lumMod val="75000"/>
                </a:schemeClr>
              </a:solidFill>
              <a:latin typeface="Calibri Light" pitchFamily="34" charset="0"/>
              <a:cs typeface="Calibri Light" pitchFamily="34" charset="0"/>
            </a:endParaRPr>
          </a:p>
          <a:p>
            <a:r>
              <a:rPr lang="sr-Latn-BA" sz="1800" dirty="0">
                <a:solidFill>
                  <a:schemeClr val="accent1">
                    <a:lumMod val="75000"/>
                  </a:schemeClr>
                </a:solidFill>
                <a:latin typeface="Calibri Light" pitchFamily="34" charset="0"/>
                <a:cs typeface="Calibri Light" pitchFamily="34" charset="0"/>
              </a:rPr>
              <a:t>University of Novi </a:t>
            </a:r>
            <a:r>
              <a:rPr lang="sr-Latn-BA" sz="1800" dirty="0" smtClean="0">
                <a:solidFill>
                  <a:schemeClr val="accent1">
                    <a:lumMod val="75000"/>
                  </a:schemeClr>
                </a:solidFill>
                <a:latin typeface="Calibri Light" pitchFamily="34" charset="0"/>
                <a:cs typeface="Calibri Light" pitchFamily="34" charset="0"/>
              </a:rPr>
              <a:t>Sad</a:t>
            </a:r>
            <a:endParaRPr lang="bs-Latn-BA" sz="1800" dirty="0">
              <a:solidFill>
                <a:schemeClr val="accent1">
                  <a:lumMod val="75000"/>
                </a:schemeClr>
              </a:solidFill>
              <a:latin typeface="Calibri Light" pitchFamily="34" charset="0"/>
              <a:cs typeface="Calibri Light" pitchFamily="34" charset="0"/>
            </a:endParaRPr>
          </a:p>
        </p:txBody>
      </p:sp>
      <p:sp>
        <p:nvSpPr>
          <p:cNvPr id="9" name="Title 1"/>
          <p:cNvSpPr txBox="1">
            <a:spLocks/>
          </p:cNvSpPr>
          <p:nvPr/>
        </p:nvSpPr>
        <p:spPr>
          <a:xfrm>
            <a:off x="551329" y="3700178"/>
            <a:ext cx="77724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r-Latn-BA" sz="1800" dirty="0" smtClean="0">
                <a:solidFill>
                  <a:schemeClr val="accent1">
                    <a:lumMod val="75000"/>
                  </a:schemeClr>
                </a:solidFill>
                <a:latin typeface="Calibri Light" pitchFamily="34" charset="0"/>
                <a:cs typeface="Calibri Light" pitchFamily="34" charset="0"/>
              </a:rPr>
              <a:t>Kick – off meeting / 20.12.2018</a:t>
            </a:r>
            <a:endParaRPr lang="bs-Latn-BA" sz="1800" dirty="0">
              <a:solidFill>
                <a:schemeClr val="accent1">
                  <a:lumMod val="75000"/>
                </a:schemeClr>
              </a:solidFill>
              <a:latin typeface="Calibri Light" pitchFamily="34" charset="0"/>
              <a:cs typeface="Calibri Light"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
        <p:nvSpPr>
          <p:cNvPr id="13" name="TextBox 1"/>
          <p:cNvSpPr txBox="1">
            <a:spLocks noChangeArrowheads="1"/>
          </p:cNvSpPr>
          <p:nvPr/>
        </p:nvSpPr>
        <p:spPr bwMode="auto">
          <a:xfrm>
            <a:off x="152400" y="1228725"/>
            <a:ext cx="5715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300" i="1">
                <a:solidFill>
                  <a:srgbClr val="1F497D"/>
                </a:solidFill>
                <a:latin typeface="Palatino Linotype" pitchFamily="18" charset="0"/>
              </a:rPr>
              <a:t>Central University Campus</a:t>
            </a:r>
          </a:p>
        </p:txBody>
      </p:sp>
      <p:sp>
        <p:nvSpPr>
          <p:cNvPr id="17" name="Rectangle 16"/>
          <p:cNvSpPr/>
          <p:nvPr/>
        </p:nvSpPr>
        <p:spPr>
          <a:xfrm>
            <a:off x="4572000" y="1828800"/>
            <a:ext cx="4265948" cy="3600986"/>
          </a:xfrm>
          <a:prstGeom prst="rect">
            <a:avLst/>
          </a:prstGeom>
        </p:spPr>
        <p:txBody>
          <a:bodyPr wrap="square">
            <a:spAutoFit/>
          </a:bodyPr>
          <a:lstStyle/>
          <a:p>
            <a:pPr marL="285750" indent="-285750" eaLnBrk="1" hangingPunct="1">
              <a:spcBef>
                <a:spcPts val="600"/>
              </a:spcBef>
              <a:buFont typeface="Arial" panose="020B0604020202020204" pitchFamily="34" charset="0"/>
              <a:buChar char="•"/>
              <a:defRPr/>
            </a:pPr>
            <a:r>
              <a:rPr lang="en-US" dirty="0">
                <a:solidFill>
                  <a:prstClr val="black"/>
                </a:solidFill>
                <a:latin typeface="Palatino Linotype" panose="02040502050505030304" pitchFamily="18" charset="0"/>
              </a:rPr>
              <a:t>Faculties</a:t>
            </a:r>
            <a:endParaRPr lang="ru-RU" dirty="0">
              <a:solidFill>
                <a:prstClr val="black"/>
              </a:solidFill>
              <a:latin typeface="Palatino Linotype" panose="02040502050505030304" pitchFamily="18" charset="0"/>
            </a:endParaRPr>
          </a:p>
          <a:p>
            <a:pPr marL="285750" indent="-285750" eaLnBrk="1" hangingPunct="1">
              <a:spcBef>
                <a:spcPts val="600"/>
              </a:spcBef>
              <a:buFont typeface="Arial" panose="020B0604020202020204" pitchFamily="34" charset="0"/>
              <a:buChar char="•"/>
              <a:defRPr/>
            </a:pPr>
            <a:r>
              <a:rPr lang="en-US" dirty="0">
                <a:solidFill>
                  <a:prstClr val="black"/>
                </a:solidFill>
                <a:latin typeface="Palatino Linotype" panose="02040502050505030304" pitchFamily="18" charset="0"/>
              </a:rPr>
              <a:t>Sport fields</a:t>
            </a:r>
            <a:endParaRPr lang="ru-RU" dirty="0">
              <a:solidFill>
                <a:prstClr val="black"/>
              </a:solidFill>
              <a:latin typeface="Palatino Linotype" panose="02040502050505030304" pitchFamily="18" charset="0"/>
            </a:endParaRPr>
          </a:p>
          <a:p>
            <a:pPr marL="285750" indent="-285750" eaLnBrk="1" hangingPunct="1">
              <a:spcBef>
                <a:spcPts val="600"/>
              </a:spcBef>
              <a:buFont typeface="Arial" panose="020B0604020202020204" pitchFamily="34" charset="0"/>
              <a:buChar char="•"/>
              <a:defRPr/>
            </a:pPr>
            <a:r>
              <a:rPr lang="en-US" dirty="0">
                <a:solidFill>
                  <a:prstClr val="black"/>
                </a:solidFill>
                <a:latin typeface="Palatino Linotype" panose="02040502050505030304" pitchFamily="18" charset="0"/>
              </a:rPr>
              <a:t>Student restaurants</a:t>
            </a:r>
            <a:endParaRPr lang="ru-RU" dirty="0">
              <a:solidFill>
                <a:prstClr val="black"/>
              </a:solidFill>
              <a:latin typeface="Palatino Linotype" panose="02040502050505030304" pitchFamily="18" charset="0"/>
            </a:endParaRPr>
          </a:p>
          <a:p>
            <a:pPr marL="285750" indent="-285750" eaLnBrk="1" hangingPunct="1">
              <a:spcBef>
                <a:spcPts val="600"/>
              </a:spcBef>
              <a:buFont typeface="Arial" panose="020B0604020202020204" pitchFamily="34" charset="0"/>
              <a:buChar char="•"/>
              <a:defRPr/>
            </a:pPr>
            <a:r>
              <a:rPr lang="en-US" dirty="0">
                <a:solidFill>
                  <a:prstClr val="black"/>
                </a:solidFill>
                <a:latin typeface="Palatino Linotype" panose="02040502050505030304" pitchFamily="18" charset="0"/>
              </a:rPr>
              <a:t>Student dormitories</a:t>
            </a:r>
            <a:endParaRPr lang="ru-RU" dirty="0">
              <a:solidFill>
                <a:prstClr val="black"/>
              </a:solidFill>
              <a:latin typeface="Palatino Linotype" panose="02040502050505030304" pitchFamily="18" charset="0"/>
            </a:endParaRPr>
          </a:p>
          <a:p>
            <a:pPr marL="285750" indent="-285750" eaLnBrk="1" hangingPunct="1">
              <a:spcBef>
                <a:spcPts val="600"/>
              </a:spcBef>
              <a:buFont typeface="Arial" panose="020B0604020202020204" pitchFamily="34" charset="0"/>
              <a:buChar char="•"/>
              <a:defRPr/>
            </a:pPr>
            <a:r>
              <a:rPr lang="en-US" dirty="0">
                <a:solidFill>
                  <a:prstClr val="black"/>
                </a:solidFill>
                <a:latin typeface="Palatino Linotype" panose="02040502050505030304" pitchFamily="18" charset="0"/>
              </a:rPr>
              <a:t>Institute for Student Health Care</a:t>
            </a:r>
            <a:endParaRPr lang="ru-RU" dirty="0">
              <a:solidFill>
                <a:prstClr val="black"/>
              </a:solidFill>
              <a:latin typeface="Palatino Linotype" panose="02040502050505030304" pitchFamily="18" charset="0"/>
            </a:endParaRPr>
          </a:p>
          <a:p>
            <a:pPr algn="ctr" eaLnBrk="1" hangingPunct="1">
              <a:spcBef>
                <a:spcPts val="600"/>
              </a:spcBef>
              <a:defRPr/>
            </a:pPr>
            <a:r>
              <a:rPr lang="ru-RU" dirty="0" smtClean="0">
                <a:solidFill>
                  <a:prstClr val="black"/>
                </a:solidFill>
                <a:latin typeface="Palatino Linotype" panose="02040502050505030304" pitchFamily="18" charset="0"/>
              </a:rPr>
              <a:t>___________________________________</a:t>
            </a:r>
            <a:endParaRPr lang="ru-RU" dirty="0">
              <a:solidFill>
                <a:prstClr val="black"/>
              </a:solidFill>
              <a:latin typeface="Palatino Linotype" panose="02040502050505030304" pitchFamily="18" charset="0"/>
            </a:endParaRPr>
          </a:p>
          <a:p>
            <a:pPr eaLnBrk="1" hangingPunct="1">
              <a:spcBef>
                <a:spcPts val="600"/>
              </a:spcBef>
              <a:defRPr/>
            </a:pPr>
            <a:r>
              <a:rPr lang="en-US" dirty="0">
                <a:solidFill>
                  <a:prstClr val="black"/>
                </a:solidFill>
                <a:latin typeface="Palatino Linotype" panose="02040502050505030304" pitchFamily="18" charset="0"/>
              </a:rPr>
              <a:t>The Central University Campus is located on the banks of the Danube, in the vicinity of the famous Petrovaradin Fortress, built in the </a:t>
            </a:r>
            <a:r>
              <a:rPr lang="ru-RU" dirty="0">
                <a:solidFill>
                  <a:prstClr val="black"/>
                </a:solidFill>
                <a:latin typeface="Palatino Linotype" panose="02040502050505030304" pitchFamily="18" charset="0"/>
              </a:rPr>
              <a:t>XVIII </a:t>
            </a:r>
            <a:r>
              <a:rPr lang="en-US" dirty="0">
                <a:solidFill>
                  <a:prstClr val="black"/>
                </a:solidFill>
                <a:latin typeface="Palatino Linotype" panose="02040502050505030304" pitchFamily="18" charset="0"/>
              </a:rPr>
              <a:t>century, and the city </a:t>
            </a:r>
            <a:r>
              <a:rPr lang="en-GB" dirty="0">
                <a:solidFill>
                  <a:prstClr val="black"/>
                </a:solidFill>
                <a:latin typeface="Palatino Linotype" panose="02040502050505030304" pitchFamily="18" charset="0"/>
              </a:rPr>
              <a:t>centre</a:t>
            </a:r>
            <a:r>
              <a:rPr lang="en-US" dirty="0">
                <a:solidFill>
                  <a:prstClr val="black"/>
                </a:solidFill>
                <a:latin typeface="Palatino Linotype" panose="02040502050505030304" pitchFamily="18" charset="0"/>
              </a:rPr>
              <a:t>.</a:t>
            </a:r>
            <a:endParaRPr lang="ru-RU" dirty="0">
              <a:solidFill>
                <a:prstClr val="black"/>
              </a:solidFill>
              <a:latin typeface="Palatino Linotype" panose="02040502050505030304" pitchFamily="18" charset="0"/>
            </a:endParaRPr>
          </a:p>
        </p:txBody>
      </p:sp>
      <p:pic>
        <p:nvPicPr>
          <p:cNvPr id="20" name="Picture 3" descr="\\NETAPP\za_web$\URADJENO\GALERIJA FOTOGRAFIJA ZA PRESS_NEZAVRSENA\KAMPUS\LUCIC_KAMPUS (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1" y="1905000"/>
            <a:ext cx="4295308" cy="286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881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2" name="Picture 2" descr="\\NETAPP\za_web$\URADJENO\STUDENTI - FOTOGRAFIJE\fotografije - Miljan Vuletic\DSC06896.JPG"/>
          <p:cNvPicPr>
            <a:picLocks noChangeAspect="1" noChangeArrowheads="1"/>
          </p:cNvPicPr>
          <p:nvPr/>
        </p:nvPicPr>
        <p:blipFill>
          <a:blip r:embed="rId6" cstate="print">
            <a:extLst>
              <a:ext uri="{28A0092B-C50C-407E-A947-70E740481C1C}">
                <a14:useLocalDpi xmlns:a14="http://schemas.microsoft.com/office/drawing/2010/main" val="0"/>
              </a:ext>
            </a:extLst>
          </a:blip>
          <a:srcRect t="23454" b="4797"/>
          <a:stretch>
            <a:fillRect/>
          </a:stretch>
        </p:blipFill>
        <p:spPr bwMode="auto">
          <a:xfrm>
            <a:off x="0" y="1497239"/>
            <a:ext cx="9144000" cy="437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latin typeface="Palatino Linotype" panose="02040502050505030304" pitchFamily="18" charset="0"/>
              </a:rPr>
              <a:t>STUDENTS</a:t>
            </a:r>
            <a:endParaRPr lang="en-US" sz="3000" b="1" dirty="0">
              <a:latin typeface="Palatino Linotype" panose="02040502050505030304" pitchFamily="18" charset="0"/>
            </a:endParaRPr>
          </a:p>
        </p:txBody>
      </p:sp>
    </p:spTree>
    <p:extLst>
      <p:ext uri="{BB962C8B-B14F-4D97-AF65-F5344CB8AC3E}">
        <p14:creationId xmlns:p14="http://schemas.microsoft.com/office/powerpoint/2010/main" val="23047629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STUDENTS</a:t>
            </a:r>
          </a:p>
        </p:txBody>
      </p:sp>
      <p:pic>
        <p:nvPicPr>
          <p:cNvPr id="1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1804612"/>
            <a:ext cx="8089900" cy="444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76200" y="1981200"/>
            <a:ext cx="2208211" cy="228123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dirty="0">
                <a:solidFill>
                  <a:schemeClr val="bg1"/>
                </a:solidFill>
                <a:latin typeface="Palatino Linotype" panose="02040502050505030304" pitchFamily="18" charset="0"/>
                <a:cs typeface="Arial" panose="020B0604020202020204" pitchFamily="34" charset="0"/>
              </a:rPr>
              <a:t>Total</a:t>
            </a:r>
            <a:endParaRPr lang="sr-Cyrl-RS" sz="1600" b="1" dirty="0">
              <a:solidFill>
                <a:schemeClr val="bg1"/>
              </a:solidFill>
              <a:latin typeface="Palatino Linotype" panose="02040502050505030304" pitchFamily="18" charset="0"/>
              <a:cs typeface="Arial" panose="020B0604020202020204" pitchFamily="34" charset="0"/>
            </a:endParaRPr>
          </a:p>
          <a:p>
            <a:pPr algn="ctr" eaLnBrk="1" fontAlgn="auto" hangingPunct="1">
              <a:spcBef>
                <a:spcPts val="0"/>
              </a:spcBef>
              <a:spcAft>
                <a:spcPts val="0"/>
              </a:spcAft>
              <a:defRPr/>
            </a:pPr>
            <a:r>
              <a:rPr lang="sr-Cyrl-RS" sz="3600" b="1" dirty="0">
                <a:solidFill>
                  <a:schemeClr val="bg1"/>
                </a:solidFill>
                <a:latin typeface="Palatino Linotype" panose="02040502050505030304" pitchFamily="18" charset="0"/>
                <a:cs typeface="Arial" panose="020B0604020202020204" pitchFamily="34" charset="0"/>
              </a:rPr>
              <a:t>50</a:t>
            </a:r>
            <a:r>
              <a:rPr lang="en-US" sz="3600" b="1" dirty="0">
                <a:solidFill>
                  <a:schemeClr val="bg1"/>
                </a:solidFill>
                <a:latin typeface="Palatino Linotype" panose="02040502050505030304" pitchFamily="18" charset="0"/>
                <a:cs typeface="Arial" panose="020B0604020202020204" pitchFamily="34" charset="0"/>
              </a:rPr>
              <a:t>,897</a:t>
            </a:r>
            <a:endParaRPr lang="sr-Cyrl-RS" sz="3600" b="1" dirty="0">
              <a:solidFill>
                <a:schemeClr val="bg1"/>
              </a:solidFill>
              <a:latin typeface="Palatino Linotype" panose="02040502050505030304" pitchFamily="18" charset="0"/>
              <a:cs typeface="Arial" panose="020B0604020202020204" pitchFamily="34" charset="0"/>
            </a:endParaRPr>
          </a:p>
          <a:p>
            <a:pPr algn="ctr" eaLnBrk="1" fontAlgn="auto" hangingPunct="1">
              <a:spcBef>
                <a:spcPts val="0"/>
              </a:spcBef>
              <a:spcAft>
                <a:spcPts val="0"/>
              </a:spcAft>
              <a:defRPr/>
            </a:pPr>
            <a:r>
              <a:rPr lang="en-US" sz="1600" b="1" dirty="0">
                <a:solidFill>
                  <a:schemeClr val="bg1"/>
                </a:solidFill>
                <a:latin typeface="Palatino Linotype" panose="02040502050505030304" pitchFamily="18" charset="0"/>
                <a:cs typeface="Arial" panose="020B0604020202020204" pitchFamily="34" charset="0"/>
              </a:rPr>
              <a:t>students</a:t>
            </a:r>
            <a:endParaRPr lang="sr-Cyrl-RS" sz="1600" b="1" dirty="0">
              <a:solidFill>
                <a:schemeClr val="bg1"/>
              </a:solidFill>
              <a:latin typeface="Palatino Linotype" panose="02040502050505030304" pitchFamily="18" charset="0"/>
              <a:cs typeface="Arial" panose="020B0604020202020204" pitchFamily="34" charset="0"/>
            </a:endParaRPr>
          </a:p>
        </p:txBody>
      </p:sp>
      <p:sp>
        <p:nvSpPr>
          <p:cNvPr id="17" name="TextBox 1"/>
          <p:cNvSpPr txBox="1">
            <a:spLocks noChangeArrowheads="1"/>
          </p:cNvSpPr>
          <p:nvPr/>
        </p:nvSpPr>
        <p:spPr bwMode="auto">
          <a:xfrm>
            <a:off x="0" y="1384300"/>
            <a:ext cx="335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i="1" dirty="0" smtClean="0">
                <a:solidFill>
                  <a:schemeClr val="tx1">
                    <a:lumMod val="95000"/>
                    <a:lumOff val="5000"/>
                  </a:schemeClr>
                </a:solidFill>
                <a:latin typeface="Palatino Linotype" panose="02040502050505030304" pitchFamily="18" charset="0"/>
              </a:rPr>
              <a:t>Academic year </a:t>
            </a:r>
            <a:r>
              <a:rPr lang="sr-Cyrl-RS" altLang="en-US" i="1" dirty="0" smtClean="0">
                <a:solidFill>
                  <a:schemeClr val="tx1">
                    <a:lumMod val="95000"/>
                    <a:lumOff val="5000"/>
                  </a:schemeClr>
                </a:solidFill>
                <a:latin typeface="Palatino Linotype" panose="02040502050505030304" pitchFamily="18" charset="0"/>
              </a:rPr>
              <a:t>201</a:t>
            </a:r>
            <a:r>
              <a:rPr lang="en-US" altLang="en-US" i="1" dirty="0" smtClean="0">
                <a:solidFill>
                  <a:schemeClr val="tx1">
                    <a:lumMod val="95000"/>
                    <a:lumOff val="5000"/>
                  </a:schemeClr>
                </a:solidFill>
                <a:latin typeface="Palatino Linotype" panose="02040502050505030304" pitchFamily="18" charset="0"/>
              </a:rPr>
              <a:t>6</a:t>
            </a:r>
            <a:r>
              <a:rPr lang="sr-Cyrl-RS" altLang="en-US" i="1" dirty="0" smtClean="0">
                <a:solidFill>
                  <a:schemeClr val="tx1">
                    <a:lumMod val="95000"/>
                    <a:lumOff val="5000"/>
                  </a:schemeClr>
                </a:solidFill>
                <a:latin typeface="Palatino Linotype" panose="02040502050505030304" pitchFamily="18" charset="0"/>
              </a:rPr>
              <a:t>/201</a:t>
            </a:r>
            <a:r>
              <a:rPr lang="en-US" altLang="en-US" i="1" dirty="0" smtClean="0">
                <a:solidFill>
                  <a:schemeClr val="tx1">
                    <a:lumMod val="95000"/>
                    <a:lumOff val="5000"/>
                  </a:schemeClr>
                </a:solidFill>
                <a:latin typeface="Palatino Linotype" panose="02040502050505030304" pitchFamily="18" charset="0"/>
              </a:rPr>
              <a:t>7</a:t>
            </a:r>
            <a:r>
              <a:rPr lang="sr-Cyrl-RS" altLang="en-US" i="1" dirty="0" smtClean="0">
                <a:solidFill>
                  <a:schemeClr val="tx1">
                    <a:lumMod val="95000"/>
                    <a:lumOff val="5000"/>
                  </a:schemeClr>
                </a:solidFill>
                <a:latin typeface="Palatino Linotype" panose="02040502050505030304" pitchFamily="18" charset="0"/>
              </a:rPr>
              <a:t>. </a:t>
            </a:r>
            <a:endParaRPr lang="en-US" altLang="en-US" i="1" dirty="0">
              <a:solidFill>
                <a:schemeClr val="tx1">
                  <a:lumMod val="95000"/>
                  <a:lumOff val="5000"/>
                </a:schemeClr>
              </a:solidFill>
              <a:latin typeface="Palatino Linotype" panose="02040502050505030304" pitchFamily="18" charset="0"/>
            </a:endParaRPr>
          </a:p>
        </p:txBody>
      </p:sp>
    </p:spTree>
    <p:extLst>
      <p:ext uri="{BB962C8B-B14F-4D97-AF65-F5344CB8AC3E}">
        <p14:creationId xmlns:p14="http://schemas.microsoft.com/office/powerpoint/2010/main" val="24961422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NETAPP\za_web$\URADJENO\GALERIJA FOTOGRAFIJA ZA PRESS_NEZAVRSENA\CENTRALNA ZGRADA\AKADEMIJA_CZUNS 6.jpg"/>
          <p:cNvPicPr>
            <a:picLocks noChangeAspect="1" noChangeArrowheads="1"/>
          </p:cNvPicPr>
          <p:nvPr/>
        </p:nvPicPr>
        <p:blipFill>
          <a:blip r:embed="rId3">
            <a:extLst>
              <a:ext uri="{28A0092B-C50C-407E-A947-70E740481C1C}">
                <a14:useLocalDpi xmlns:a14="http://schemas.microsoft.com/office/drawing/2010/main" val="0"/>
              </a:ext>
            </a:extLst>
          </a:blip>
          <a:srcRect t="4404"/>
          <a:stretch>
            <a:fillRect/>
          </a:stretch>
        </p:blipFill>
        <p:spPr bwMode="auto">
          <a:xfrm>
            <a:off x="0" y="1295400"/>
            <a:ext cx="91440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smtClean="0">
                <a:latin typeface="Palatino Linotype" panose="02040502050505030304" pitchFamily="18" charset="0"/>
              </a:rPr>
              <a:t>TEACHING </a:t>
            </a:r>
            <a:r>
              <a:rPr lang="en-US" sz="3600" b="1" dirty="0">
                <a:latin typeface="Palatino Linotype" panose="02040502050505030304" pitchFamily="18" charset="0"/>
              </a:rPr>
              <a:t>AND </a:t>
            </a:r>
            <a:r>
              <a:rPr lang="en-US" sz="3600" b="1" dirty="0" smtClean="0">
                <a:latin typeface="Palatino Linotype" panose="02040502050505030304" pitchFamily="18" charset="0"/>
              </a:rPr>
              <a:t>RESEARCH</a:t>
            </a:r>
            <a:r>
              <a:rPr lang="sr-Latn-RS" sz="3600" b="1" dirty="0" smtClean="0">
                <a:latin typeface="Palatino Linotype" panose="02040502050505030304" pitchFamily="18" charset="0"/>
              </a:rPr>
              <a:t> </a:t>
            </a:r>
            <a:r>
              <a:rPr lang="en-US" sz="3600" b="1" dirty="0" smtClean="0">
                <a:latin typeface="Palatino Linotype" panose="02040502050505030304" pitchFamily="18" charset="0"/>
              </a:rPr>
              <a:t>STAFF</a:t>
            </a:r>
            <a:endParaRPr lang="en-US" sz="3600" b="1" dirty="0">
              <a:latin typeface="Palatino Linotype" panose="02040502050505030304" pitchFamily="18" charset="0"/>
            </a:endParaRPr>
          </a:p>
        </p:txBody>
      </p:sp>
    </p:spTree>
    <p:extLst>
      <p:ext uri="{BB962C8B-B14F-4D97-AF65-F5344CB8AC3E}">
        <p14:creationId xmlns:p14="http://schemas.microsoft.com/office/powerpoint/2010/main" val="3647048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42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TEACHING AND RESEARCH </a:t>
            </a:r>
            <a:r>
              <a:rPr lang="en-US" altLang="en-US" sz="1800" dirty="0" smtClean="0">
                <a:latin typeface="Palatino Linotype" pitchFamily="18" charset="0"/>
              </a:rPr>
              <a:t>STAFF</a:t>
            </a:r>
            <a:endParaRPr lang="en-US" altLang="en-US" sz="1800" dirty="0">
              <a:latin typeface="Palatino Linotype" pitchFamily="18" charset="0"/>
            </a:endParaRPr>
          </a:p>
        </p:txBody>
      </p:sp>
      <p:sp>
        <p:nvSpPr>
          <p:cNvPr id="12" name="Oval 11"/>
          <p:cNvSpPr/>
          <p:nvPr/>
        </p:nvSpPr>
        <p:spPr>
          <a:xfrm>
            <a:off x="6123323" y="2667000"/>
            <a:ext cx="2743200" cy="2740025"/>
          </a:xfrm>
          <a:prstGeom prst="ellipse">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schemeClr val="bg1"/>
                </a:solidFill>
                <a:latin typeface="Palatino Linotype" panose="02040502050505030304" pitchFamily="18" charset="0"/>
                <a:cs typeface="Arial" panose="020B0604020202020204" pitchFamily="34" charset="0"/>
              </a:rPr>
              <a:t>Total</a:t>
            </a:r>
            <a:endParaRPr lang="sr-Cyrl-RS" sz="2000" b="1" dirty="0">
              <a:solidFill>
                <a:schemeClr val="bg1"/>
              </a:solidFill>
              <a:latin typeface="Palatino Linotype" panose="02040502050505030304" pitchFamily="18" charset="0"/>
              <a:cs typeface="Arial" panose="020B0604020202020204" pitchFamily="34" charset="0"/>
            </a:endParaRPr>
          </a:p>
          <a:p>
            <a:pPr algn="ctr" eaLnBrk="1" fontAlgn="auto" hangingPunct="1">
              <a:spcBef>
                <a:spcPts val="0"/>
              </a:spcBef>
              <a:spcAft>
                <a:spcPts val="0"/>
              </a:spcAft>
              <a:defRPr/>
            </a:pPr>
            <a:r>
              <a:rPr lang="sr-Cyrl-RS" sz="5000" b="1" dirty="0">
                <a:solidFill>
                  <a:schemeClr val="bg1"/>
                </a:solidFill>
                <a:latin typeface="Palatino Linotype" panose="02040502050505030304" pitchFamily="18" charset="0"/>
                <a:cs typeface="Arial" panose="020B0604020202020204" pitchFamily="34" charset="0"/>
              </a:rPr>
              <a:t>3</a:t>
            </a:r>
            <a:r>
              <a:rPr lang="en-US" sz="5000" b="1" dirty="0">
                <a:solidFill>
                  <a:schemeClr val="bg1"/>
                </a:solidFill>
                <a:latin typeface="Palatino Linotype" panose="02040502050505030304" pitchFamily="18" charset="0"/>
                <a:cs typeface="Arial" panose="020B0604020202020204" pitchFamily="34" charset="0"/>
              </a:rPr>
              <a:t>,698</a:t>
            </a:r>
            <a:endParaRPr lang="sr-Cyrl-RS" sz="5000" b="1" dirty="0">
              <a:solidFill>
                <a:schemeClr val="bg1"/>
              </a:solidFill>
              <a:latin typeface="Palatino Linotype" panose="02040502050505030304" pitchFamily="18" charset="0"/>
              <a:cs typeface="Arial" panose="020B0604020202020204" pitchFamily="34" charset="0"/>
            </a:endParaRPr>
          </a:p>
          <a:p>
            <a:pPr algn="ctr" eaLnBrk="1" fontAlgn="auto" hangingPunct="1">
              <a:spcBef>
                <a:spcPts val="0"/>
              </a:spcBef>
              <a:spcAft>
                <a:spcPts val="0"/>
              </a:spcAft>
              <a:defRPr/>
            </a:pPr>
            <a:r>
              <a:rPr lang="en-US" sz="2000" dirty="0">
                <a:solidFill>
                  <a:schemeClr val="bg1"/>
                </a:solidFill>
                <a:latin typeface="Palatino Linotype" panose="02040502050505030304" pitchFamily="18" charset="0"/>
                <a:cs typeface="Arial" panose="020B0604020202020204" pitchFamily="34" charset="0"/>
              </a:rPr>
              <a:t>teachers, associates and researchers</a:t>
            </a:r>
            <a:endParaRPr lang="sr-Cyrl-RS" sz="2000" dirty="0">
              <a:solidFill>
                <a:schemeClr val="bg1"/>
              </a:solidFill>
              <a:latin typeface="Palatino Linotype" panose="02040502050505030304" pitchFamily="18" charset="0"/>
              <a:cs typeface="Arial" panose="020B0604020202020204" pitchFamily="34" charset="0"/>
            </a:endParaRPr>
          </a:p>
        </p:txBody>
      </p:sp>
      <p:sp>
        <p:nvSpPr>
          <p:cNvPr id="15" name="TextBox 14"/>
          <p:cNvSpPr txBox="1">
            <a:spLocks noChangeArrowheads="1"/>
          </p:cNvSpPr>
          <p:nvPr/>
        </p:nvSpPr>
        <p:spPr bwMode="auto">
          <a:xfrm>
            <a:off x="5733283" y="1438276"/>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1" dirty="0">
                <a:latin typeface="Palatino Linotype" pitchFamily="18" charset="0"/>
              </a:rPr>
              <a:t>Academic year 2016/2017</a:t>
            </a:r>
          </a:p>
        </p:txBody>
      </p:sp>
      <p:graphicFrame>
        <p:nvGraphicFramePr>
          <p:cNvPr id="18" name="Chart 17"/>
          <p:cNvGraphicFramePr>
            <a:graphicFrameLocks/>
          </p:cNvGraphicFramePr>
          <p:nvPr>
            <p:extLst>
              <p:ext uri="{D42A27DB-BD31-4B8C-83A1-F6EECF244321}">
                <p14:modId xmlns:p14="http://schemas.microsoft.com/office/powerpoint/2010/main" val="1047223244"/>
              </p:ext>
            </p:extLst>
          </p:nvPr>
        </p:nvGraphicFramePr>
        <p:xfrm>
          <a:off x="-1111486" y="1295400"/>
          <a:ext cx="8323453" cy="473868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8405000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C:\Users\jelenac\Documents\Pictures\UNS_zoric_fotografije2009\PMF_ElektronskiMikroskop\Picture 051.jpg"/>
          <p:cNvPicPr>
            <a:picLocks noChangeAspect="1" noChangeArrowheads="1"/>
          </p:cNvPicPr>
          <p:nvPr/>
        </p:nvPicPr>
        <p:blipFill>
          <a:blip r:embed="rId3">
            <a:extLst>
              <a:ext uri="{28A0092B-C50C-407E-A947-70E740481C1C}">
                <a14:useLocalDpi xmlns:a14="http://schemas.microsoft.com/office/drawing/2010/main" val="0"/>
              </a:ext>
            </a:extLst>
          </a:blip>
          <a:srcRect t="9789" r="383" b="58508"/>
          <a:stretch>
            <a:fillRect/>
          </a:stretch>
        </p:blipFill>
        <p:spPr bwMode="auto">
          <a:xfrm>
            <a:off x="-9525" y="1404937"/>
            <a:ext cx="915352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latin typeface="Palatino Linotype" panose="02040502050505030304" pitchFamily="18" charset="0"/>
              </a:rPr>
              <a:t>RESEARCH AND KNOWLEDGE TRANSFER</a:t>
            </a:r>
          </a:p>
        </p:txBody>
      </p:sp>
    </p:spTree>
    <p:extLst>
      <p:ext uri="{BB962C8B-B14F-4D97-AF65-F5344CB8AC3E}">
        <p14:creationId xmlns:p14="http://schemas.microsoft.com/office/powerpoint/2010/main" val="3770848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42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SCIENTIFIC POTENTIAL</a:t>
            </a:r>
          </a:p>
        </p:txBody>
      </p:sp>
      <p:pic>
        <p:nvPicPr>
          <p:cNvPr id="13" name="Picture 2" descr="C:\Users\jelenac\AppData\Local\Temp\wz79f5\mntr\01_IstrazivackoRazvojniInstitutZaPrehrambeneTehnologije\Picture 157.jpg"/>
          <p:cNvPicPr>
            <a:picLocks noChangeAspect="1" noChangeArrowheads="1"/>
          </p:cNvPicPr>
          <p:nvPr/>
        </p:nvPicPr>
        <p:blipFill>
          <a:blip r:embed="rId6" cstate="print">
            <a:extLst>
              <a:ext uri="{28A0092B-C50C-407E-A947-70E740481C1C}">
                <a14:useLocalDpi xmlns:a14="http://schemas.microsoft.com/office/drawing/2010/main" val="0"/>
              </a:ext>
            </a:extLst>
          </a:blip>
          <a:srcRect t="5905" b="2975"/>
          <a:stretch>
            <a:fillRect/>
          </a:stretch>
        </p:blipFill>
        <p:spPr bwMode="auto">
          <a:xfrm>
            <a:off x="16959" y="1481137"/>
            <a:ext cx="3488241"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5"/>
          <p:cNvGrpSpPr>
            <a:grpSpLocks/>
          </p:cNvGrpSpPr>
          <p:nvPr/>
        </p:nvGrpSpPr>
        <p:grpSpPr bwMode="auto">
          <a:xfrm>
            <a:off x="3810000" y="1417195"/>
            <a:ext cx="4953000" cy="4678805"/>
            <a:chOff x="4800600" y="1557873"/>
            <a:chExt cx="5943600" cy="5011608"/>
          </a:xfrm>
        </p:grpSpPr>
        <p:grpSp>
          <p:nvGrpSpPr>
            <p:cNvPr id="17" name="Group 3"/>
            <p:cNvGrpSpPr>
              <a:grpSpLocks/>
            </p:cNvGrpSpPr>
            <p:nvPr/>
          </p:nvGrpSpPr>
          <p:grpSpPr bwMode="auto">
            <a:xfrm>
              <a:off x="4800600" y="1557873"/>
              <a:ext cx="5943600" cy="5011608"/>
              <a:chOff x="4800600" y="1638173"/>
              <a:chExt cx="5943600" cy="5011608"/>
            </a:xfrm>
          </p:grpSpPr>
          <p:sp>
            <p:nvSpPr>
              <p:cNvPr id="20" name="Rectangle 19"/>
              <p:cNvSpPr/>
              <p:nvPr/>
            </p:nvSpPr>
            <p:spPr>
              <a:xfrm>
                <a:off x="4800600" y="1638173"/>
                <a:ext cx="5943600" cy="441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21" name="Rectangle 20"/>
              <p:cNvSpPr/>
              <p:nvPr/>
            </p:nvSpPr>
            <p:spPr>
              <a:xfrm>
                <a:off x="4800600" y="2539966"/>
                <a:ext cx="5943600" cy="441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22" name="Rectangle 21"/>
              <p:cNvSpPr/>
              <p:nvPr/>
            </p:nvSpPr>
            <p:spPr>
              <a:xfrm>
                <a:off x="4800600" y="3454460"/>
                <a:ext cx="5943600" cy="441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23" name="Rectangle 22"/>
              <p:cNvSpPr/>
              <p:nvPr/>
            </p:nvSpPr>
            <p:spPr>
              <a:xfrm>
                <a:off x="4800600" y="4365778"/>
                <a:ext cx="5943600" cy="4397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24" name="Rectangle 23"/>
              <p:cNvSpPr/>
              <p:nvPr/>
            </p:nvSpPr>
            <p:spPr>
              <a:xfrm>
                <a:off x="4800600" y="5283448"/>
                <a:ext cx="5943600" cy="441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sp>
            <p:nvSpPr>
              <p:cNvPr id="25" name="Rectangle 24"/>
              <p:cNvSpPr/>
              <p:nvPr/>
            </p:nvSpPr>
            <p:spPr>
              <a:xfrm>
                <a:off x="4800600" y="6209055"/>
                <a:ext cx="5943600" cy="4413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grpSp>
        <p:sp>
          <p:nvSpPr>
            <p:cNvPr id="19" name="TextBox 1"/>
            <p:cNvSpPr txBox="1">
              <a:spLocks noChangeArrowheads="1"/>
            </p:cNvSpPr>
            <p:nvPr/>
          </p:nvSpPr>
          <p:spPr bwMode="auto">
            <a:xfrm>
              <a:off x="4800600" y="1557873"/>
              <a:ext cx="5541631" cy="47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1200"/>
                </a:spcBef>
              </a:pPr>
              <a:r>
                <a:rPr lang="en-US" altLang="en-US" sz="1800" dirty="0">
                  <a:solidFill>
                    <a:srgbClr val="376092"/>
                  </a:solidFill>
                  <a:latin typeface="Palatino Linotype" pitchFamily="18" charset="0"/>
                </a:rPr>
                <a:t>Libraries at faculties and institutes</a:t>
              </a:r>
              <a:endParaRPr lang="ru-RU" altLang="en-US" sz="1800" dirty="0">
                <a:solidFill>
                  <a:srgbClr val="376092"/>
                </a:solidFill>
                <a:latin typeface="Palatino Linotype" pitchFamily="18" charset="0"/>
              </a:endParaRPr>
            </a:p>
            <a:p>
              <a:pPr eaLnBrk="1" hangingPunct="1">
                <a:spcBef>
                  <a:spcPts val="1200"/>
                </a:spcBef>
              </a:pPr>
              <a:endParaRPr lang="ru-RU" altLang="en-US" sz="1800" dirty="0">
                <a:solidFill>
                  <a:srgbClr val="376092"/>
                </a:solidFill>
                <a:latin typeface="Palatino Linotype" pitchFamily="18" charset="0"/>
              </a:endParaRPr>
            </a:p>
            <a:p>
              <a:pPr eaLnBrk="1" hangingPunct="1">
                <a:spcBef>
                  <a:spcPts val="1200"/>
                </a:spcBef>
              </a:pPr>
              <a:r>
                <a:rPr lang="en-US" altLang="en-US" sz="1800" dirty="0">
                  <a:solidFill>
                    <a:srgbClr val="376092"/>
                  </a:solidFill>
                  <a:latin typeface="Palatino Linotype" pitchFamily="18" charset="0"/>
                </a:rPr>
                <a:t>250 scientific laboratories</a:t>
              </a:r>
              <a:endParaRPr lang="ru-RU" altLang="en-US" sz="1800" dirty="0">
                <a:solidFill>
                  <a:srgbClr val="376092"/>
                </a:solidFill>
                <a:latin typeface="Palatino Linotype" pitchFamily="18" charset="0"/>
              </a:endParaRPr>
            </a:p>
            <a:p>
              <a:pPr eaLnBrk="1" hangingPunct="1">
                <a:spcBef>
                  <a:spcPts val="1200"/>
                </a:spcBef>
              </a:pPr>
              <a:endParaRPr lang="ru-RU" altLang="en-US" sz="1800" dirty="0">
                <a:solidFill>
                  <a:srgbClr val="376092"/>
                </a:solidFill>
                <a:latin typeface="Palatino Linotype" pitchFamily="18" charset="0"/>
              </a:endParaRPr>
            </a:p>
            <a:p>
              <a:pPr eaLnBrk="1" hangingPunct="1">
                <a:spcBef>
                  <a:spcPts val="1200"/>
                </a:spcBef>
              </a:pPr>
              <a:r>
                <a:rPr lang="en-US" altLang="en-US" sz="1800" dirty="0">
                  <a:solidFill>
                    <a:srgbClr val="376092"/>
                  </a:solidFill>
                  <a:latin typeface="Palatino Linotype" pitchFamily="18" charset="0"/>
                </a:rPr>
                <a:t>Scientific and research </a:t>
              </a:r>
              <a:r>
                <a:rPr lang="en-US" altLang="en-US" sz="1800" dirty="0" err="1">
                  <a:solidFill>
                    <a:srgbClr val="376092"/>
                  </a:solidFill>
                  <a:latin typeface="Palatino Linotype" pitchFamily="18" charset="0"/>
                </a:rPr>
                <a:t>centres</a:t>
              </a:r>
              <a:endParaRPr lang="ru-RU" altLang="en-US" sz="1800" dirty="0">
                <a:solidFill>
                  <a:srgbClr val="376092"/>
                </a:solidFill>
                <a:latin typeface="Palatino Linotype" pitchFamily="18" charset="0"/>
              </a:endParaRPr>
            </a:p>
            <a:p>
              <a:pPr eaLnBrk="1" hangingPunct="1">
                <a:spcBef>
                  <a:spcPts val="1200"/>
                </a:spcBef>
              </a:pPr>
              <a:endParaRPr lang="ru-RU" altLang="en-US" sz="1800" dirty="0">
                <a:solidFill>
                  <a:srgbClr val="376092"/>
                </a:solidFill>
                <a:latin typeface="Palatino Linotype" pitchFamily="18" charset="0"/>
              </a:endParaRPr>
            </a:p>
            <a:p>
              <a:pPr eaLnBrk="1" hangingPunct="1">
                <a:spcBef>
                  <a:spcPts val="1200"/>
                </a:spcBef>
              </a:pPr>
              <a:r>
                <a:rPr lang="en-US" altLang="en-US" sz="1800" dirty="0">
                  <a:solidFill>
                    <a:srgbClr val="376092"/>
                  </a:solidFill>
                  <a:latin typeface="Palatino Linotype" pitchFamily="18" charset="0"/>
                </a:rPr>
                <a:t>Research groups</a:t>
              </a:r>
              <a:endParaRPr lang="ru-RU" altLang="en-US" sz="1800" dirty="0">
                <a:solidFill>
                  <a:srgbClr val="376092"/>
                </a:solidFill>
                <a:latin typeface="Palatino Linotype" pitchFamily="18" charset="0"/>
              </a:endParaRPr>
            </a:p>
            <a:p>
              <a:pPr eaLnBrk="1" hangingPunct="1">
                <a:spcBef>
                  <a:spcPts val="1200"/>
                </a:spcBef>
              </a:pPr>
              <a:endParaRPr lang="ru-RU" altLang="en-US" sz="1800" dirty="0">
                <a:solidFill>
                  <a:srgbClr val="376092"/>
                </a:solidFill>
                <a:latin typeface="Palatino Linotype" pitchFamily="18" charset="0"/>
              </a:endParaRPr>
            </a:p>
            <a:p>
              <a:pPr eaLnBrk="1" hangingPunct="1">
                <a:spcBef>
                  <a:spcPts val="1200"/>
                </a:spcBef>
              </a:pPr>
              <a:r>
                <a:rPr lang="en-US" altLang="en-US" sz="1800" dirty="0">
                  <a:solidFill>
                    <a:srgbClr val="376092"/>
                  </a:solidFill>
                  <a:latin typeface="Palatino Linotype" pitchFamily="18" charset="0"/>
                </a:rPr>
                <a:t>Networking</a:t>
              </a:r>
              <a:endParaRPr lang="ru-RU" altLang="en-US" sz="1800" dirty="0">
                <a:solidFill>
                  <a:srgbClr val="376092"/>
                </a:solidFill>
                <a:latin typeface="Palatino Linotype" pitchFamily="18" charset="0"/>
              </a:endParaRPr>
            </a:p>
            <a:p>
              <a:pPr eaLnBrk="1" hangingPunct="1">
                <a:spcBef>
                  <a:spcPts val="1200"/>
                </a:spcBef>
              </a:pPr>
              <a:endParaRPr lang="ru-RU" altLang="en-US" sz="1800" dirty="0">
                <a:solidFill>
                  <a:srgbClr val="376092"/>
                </a:solidFill>
                <a:latin typeface="Palatino Linotype" pitchFamily="18" charset="0"/>
              </a:endParaRPr>
            </a:p>
            <a:p>
              <a:pPr eaLnBrk="1" hangingPunct="1">
                <a:spcBef>
                  <a:spcPts val="1200"/>
                </a:spcBef>
              </a:pPr>
              <a:r>
                <a:rPr lang="en-US" altLang="en-US" sz="1800" dirty="0">
                  <a:solidFill>
                    <a:srgbClr val="376092"/>
                  </a:solidFill>
                  <a:latin typeface="Palatino Linotype" pitchFamily="18" charset="0"/>
                </a:rPr>
                <a:t>Innovation potential</a:t>
              </a:r>
              <a:endParaRPr lang="ru-RU" altLang="en-US" sz="1800" dirty="0">
                <a:solidFill>
                  <a:srgbClr val="376092"/>
                </a:solidFill>
                <a:latin typeface="Palatino Linotype" pitchFamily="18" charset="0"/>
              </a:endParaRPr>
            </a:p>
          </p:txBody>
        </p:sp>
      </p:grpSp>
    </p:spTree>
    <p:extLst>
      <p:ext uri="{BB962C8B-B14F-4D97-AF65-F5344CB8AC3E}">
        <p14:creationId xmlns:p14="http://schemas.microsoft.com/office/powerpoint/2010/main" val="2376901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42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SCIENTIFIC AND OTHER PROJECTS</a:t>
            </a:r>
          </a:p>
        </p:txBody>
      </p:sp>
      <p:pic>
        <p:nvPicPr>
          <p:cNvPr id="26" name="Picture 3" descr="C:\Users\jelenac\AppData\Local\Temp\wz20d0\mntr\03_PMF_ElektronskiMikroskop\Picture 014.jpg"/>
          <p:cNvPicPr>
            <a:picLocks noChangeAspect="1" noChangeArrowheads="1"/>
          </p:cNvPicPr>
          <p:nvPr/>
        </p:nvPicPr>
        <p:blipFill>
          <a:blip r:embed="rId6" cstate="print">
            <a:extLst>
              <a:ext uri="{28A0092B-C50C-407E-A947-70E740481C1C}">
                <a14:useLocalDpi xmlns:a14="http://schemas.microsoft.com/office/drawing/2010/main" val="0"/>
              </a:ext>
            </a:extLst>
          </a:blip>
          <a:srcRect b="9120"/>
          <a:stretch>
            <a:fillRect/>
          </a:stretch>
        </p:blipFill>
        <p:spPr bwMode="auto">
          <a:xfrm>
            <a:off x="67493" y="1219200"/>
            <a:ext cx="3666307"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3924300" y="1066800"/>
            <a:ext cx="5138354" cy="5201424"/>
          </a:xfrm>
          <a:prstGeom prst="rect">
            <a:avLst/>
          </a:prstGeom>
          <a:noFill/>
        </p:spPr>
        <p:txBody>
          <a:bodyPr wrap="square">
            <a:spAutoFit/>
          </a:bodyPr>
          <a:lstStyle/>
          <a:p>
            <a:pPr marL="342900" indent="-342900" eaLnBrk="1" fontAlgn="auto" hangingPunct="1">
              <a:spcBef>
                <a:spcPts val="2400"/>
              </a:spcBef>
              <a:spcAft>
                <a:spcPts val="0"/>
              </a:spcAft>
              <a:buFont typeface="Arial" panose="020B0604020202020204" pitchFamily="34" charset="0"/>
              <a:buChar char="•"/>
              <a:defRPr/>
            </a:pPr>
            <a:r>
              <a:rPr lang="en-US" dirty="0">
                <a:solidFill>
                  <a:schemeClr val="tx1">
                    <a:lumMod val="95000"/>
                    <a:lumOff val="5000"/>
                  </a:schemeClr>
                </a:solidFill>
                <a:latin typeface="Palatino Linotype" panose="02040502050505030304" pitchFamily="18" charset="0"/>
              </a:rPr>
              <a:t>Fundamental research</a:t>
            </a:r>
            <a:endParaRPr lang="ru-RU" dirty="0">
              <a:solidFill>
                <a:schemeClr val="tx1">
                  <a:lumMod val="95000"/>
                  <a:lumOff val="5000"/>
                </a:schemeClr>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schemeClr val="tx1">
                    <a:lumMod val="95000"/>
                    <a:lumOff val="5000"/>
                  </a:schemeClr>
                </a:solidFill>
                <a:latin typeface="Palatino Linotype" panose="02040502050505030304" pitchFamily="18" charset="0"/>
              </a:rPr>
              <a:t>Technological development projects</a:t>
            </a:r>
            <a:endParaRPr lang="ru-RU" dirty="0">
              <a:solidFill>
                <a:schemeClr val="tx1">
                  <a:lumMod val="95000"/>
                  <a:lumOff val="5000"/>
                </a:schemeClr>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schemeClr val="tx1">
                    <a:lumMod val="95000"/>
                    <a:lumOff val="5000"/>
                  </a:schemeClr>
                </a:solidFill>
                <a:latin typeface="Palatino Linotype" panose="02040502050505030304" pitchFamily="18" charset="0"/>
              </a:rPr>
              <a:t>Integral and interdisciplinary research projects</a:t>
            </a:r>
            <a:endParaRPr lang="ru-RU" dirty="0">
              <a:solidFill>
                <a:schemeClr val="tx1">
                  <a:lumMod val="95000"/>
                  <a:lumOff val="5000"/>
                </a:schemeClr>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schemeClr val="tx1">
                    <a:lumMod val="95000"/>
                    <a:lumOff val="5000"/>
                  </a:schemeClr>
                </a:solidFill>
                <a:latin typeface="Palatino Linotype" panose="02040502050505030304" pitchFamily="18" charset="0"/>
              </a:rPr>
              <a:t>All scientific and research fields: engineering and technology, natural sciences, medicine, social sciences, humanities and arts</a:t>
            </a:r>
            <a:endParaRPr lang="ru-RU" dirty="0">
              <a:solidFill>
                <a:schemeClr val="tx1">
                  <a:lumMod val="95000"/>
                  <a:lumOff val="5000"/>
                </a:schemeClr>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schemeClr val="tx1">
                    <a:lumMod val="95000"/>
                    <a:lumOff val="5000"/>
                  </a:schemeClr>
                </a:solidFill>
                <a:latin typeface="Palatino Linotype" panose="02040502050505030304" pitchFamily="18" charset="0"/>
              </a:rPr>
              <a:t>International projects within the programmes</a:t>
            </a:r>
            <a:r>
              <a:rPr lang="ru-RU" dirty="0">
                <a:solidFill>
                  <a:schemeClr val="tx1">
                    <a:lumMod val="95000"/>
                    <a:lumOff val="5000"/>
                  </a:schemeClr>
                </a:solidFill>
                <a:latin typeface="Palatino Linotype" panose="02040502050505030304" pitchFamily="18" charset="0"/>
              </a:rPr>
              <a:t>: </a:t>
            </a:r>
            <a:br>
              <a:rPr lang="ru-RU" dirty="0">
                <a:solidFill>
                  <a:schemeClr val="tx1">
                    <a:lumMod val="95000"/>
                    <a:lumOff val="5000"/>
                  </a:schemeClr>
                </a:solidFill>
                <a:latin typeface="Palatino Linotype" panose="02040502050505030304" pitchFamily="18" charset="0"/>
              </a:rPr>
            </a:br>
            <a:r>
              <a:rPr lang="en-US" dirty="0">
                <a:solidFill>
                  <a:schemeClr val="tx1">
                    <a:lumMod val="95000"/>
                    <a:lumOff val="5000"/>
                  </a:schemeClr>
                </a:solidFill>
                <a:latin typeface="Palatino Linotype" panose="02040502050505030304" pitchFamily="18" charset="0"/>
              </a:rPr>
              <a:t>FP7, COST, EUREKA, SCOPES, SEE.ERA-NET, IPA, CEEPUS, TEMPUS, LLP,</a:t>
            </a:r>
            <a:r>
              <a:rPr lang="ru-RU" dirty="0">
                <a:solidFill>
                  <a:schemeClr val="tx1">
                    <a:lumMod val="95000"/>
                    <a:lumOff val="5000"/>
                  </a:schemeClr>
                </a:solidFill>
                <a:latin typeface="Palatino Linotype" panose="02040502050505030304" pitchFamily="18" charset="0"/>
              </a:rPr>
              <a:t> </a:t>
            </a:r>
            <a:r>
              <a:rPr lang="en-US" dirty="0">
                <a:solidFill>
                  <a:schemeClr val="tx1">
                    <a:lumMod val="95000"/>
                    <a:lumOff val="5000"/>
                  </a:schemeClr>
                </a:solidFill>
                <a:latin typeface="Palatino Linotype" panose="02040502050505030304" pitchFamily="18" charset="0"/>
              </a:rPr>
              <a:t>HORIZON 2020, TWINNING, CIP, ERASMUS MUNDUS, ERASMUS+, bilateral cooperation.</a:t>
            </a:r>
          </a:p>
        </p:txBody>
      </p:sp>
    </p:spTree>
    <p:extLst>
      <p:ext uri="{BB962C8B-B14F-4D97-AF65-F5344CB8AC3E}">
        <p14:creationId xmlns:p14="http://schemas.microsoft.com/office/powerpoint/2010/main" val="45640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5563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EXCELLENCE IN SCIENCE AND RESEARCH</a:t>
            </a:r>
          </a:p>
        </p:txBody>
      </p:sp>
      <p:pic>
        <p:nvPicPr>
          <p:cNvPr id="12" name="Picture 2" descr="C:\Users\jelenac\Documents\Pictures\UNS_zoric_fotografije2009\Tehnoloski\2\Picture 526.jpg"/>
          <p:cNvPicPr>
            <a:picLocks noChangeAspect="1" noChangeArrowheads="1"/>
          </p:cNvPicPr>
          <p:nvPr/>
        </p:nvPicPr>
        <p:blipFill>
          <a:blip r:embed="rId6" cstate="print">
            <a:extLst>
              <a:ext uri="{28A0092B-C50C-407E-A947-70E740481C1C}">
                <a14:useLocalDpi xmlns:a14="http://schemas.microsoft.com/office/drawing/2010/main" val="0"/>
              </a:ext>
            </a:extLst>
          </a:blip>
          <a:srcRect t="29619" b="40286"/>
          <a:stretch>
            <a:fillRect/>
          </a:stretch>
        </p:blipFill>
        <p:spPr bwMode="auto">
          <a:xfrm>
            <a:off x="1" y="1213762"/>
            <a:ext cx="9144000" cy="18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2401" y="3352800"/>
            <a:ext cx="8763000" cy="2677656"/>
          </a:xfrm>
          <a:prstGeom prst="rect">
            <a:avLst/>
          </a:prstGeom>
          <a:noFill/>
        </p:spPr>
        <p:txBody>
          <a:bodyPr wrap="square">
            <a:spAutoFit/>
          </a:bodyPr>
          <a:lstStyle/>
          <a:p>
            <a:pPr eaLnBrk="1" fontAlgn="auto" hangingPunct="1">
              <a:spcBef>
                <a:spcPts val="2400"/>
              </a:spcBef>
              <a:spcAft>
                <a:spcPts val="0"/>
              </a:spcAft>
              <a:defRPr/>
            </a:pPr>
            <a:r>
              <a:rPr lang="en-US" sz="2000" i="1" dirty="0">
                <a:solidFill>
                  <a:srgbClr val="1F497D"/>
                </a:solidFill>
                <a:latin typeface="Palatino Linotype" panose="02040502050505030304" pitchFamily="18" charset="0"/>
              </a:rPr>
              <a:t>Centres of Excellence at the University of Novi Sad</a:t>
            </a:r>
            <a:endParaRPr lang="ru-RU" sz="2000" i="1" dirty="0">
              <a:solidFill>
                <a:srgbClr val="1F497D"/>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Accredited centres of excellence in the field of mathematics, </a:t>
            </a:r>
            <a:r>
              <a:rPr lang="en-US" dirty="0" err="1">
                <a:solidFill>
                  <a:prstClr val="black">
                    <a:lumMod val="95000"/>
                    <a:lumOff val="5000"/>
                  </a:prstClr>
                </a:solidFill>
                <a:latin typeface="Palatino Linotype" panose="02040502050505030304" pitchFamily="18" charset="0"/>
              </a:rPr>
              <a:t>vibro-acustics</a:t>
            </a:r>
            <a:r>
              <a:rPr lang="en-US" dirty="0">
                <a:solidFill>
                  <a:prstClr val="black">
                    <a:lumMod val="95000"/>
                    <a:lumOff val="5000"/>
                  </a:prstClr>
                </a:solidFill>
                <a:latin typeface="Palatino Linotype" panose="02040502050505030304" pitchFamily="18" charset="0"/>
              </a:rPr>
              <a:t> and biotechnology.</a:t>
            </a:r>
            <a:endParaRPr lang="ru-RU" dirty="0">
              <a:solidFill>
                <a:prstClr val="black">
                  <a:lumMod val="95000"/>
                  <a:lumOff val="5000"/>
                </a:prstClr>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The </a:t>
            </a:r>
            <a:r>
              <a:rPr lang="en-US" i="1" dirty="0">
                <a:solidFill>
                  <a:prstClr val="black">
                    <a:lumMod val="95000"/>
                    <a:lumOff val="5000"/>
                  </a:prstClr>
                </a:solidFill>
                <a:latin typeface="Palatino Linotype" panose="02040502050505030304" pitchFamily="18" charset="0"/>
              </a:rPr>
              <a:t>BioSense Institute</a:t>
            </a:r>
            <a:r>
              <a:rPr lang="en-US" dirty="0">
                <a:solidFill>
                  <a:prstClr val="black">
                    <a:lumMod val="95000"/>
                    <a:lumOff val="5000"/>
                  </a:prstClr>
                </a:solidFill>
                <a:latin typeface="Palatino Linotype" panose="02040502050505030304" pitchFamily="18" charset="0"/>
              </a:rPr>
              <a:t>, originally formed within the Faculty of Technical Sciences, was proclaimed by the European Union as one of the 30 research institutions in Europe with the greatest potential in the field of biotechnologies. Its project ANTARES was best ranked in Europe in 2016 within the program Horizon 2020.</a:t>
            </a:r>
            <a:endParaRPr lang="ru-RU" dirty="0">
              <a:solidFill>
                <a:prstClr val="black">
                  <a:lumMod val="95000"/>
                  <a:lumOff val="5000"/>
                </a:prstClr>
              </a:solidFill>
              <a:latin typeface="Palatino Linotype" panose="02040502050505030304" pitchFamily="18" charset="0"/>
            </a:endParaRPr>
          </a:p>
        </p:txBody>
      </p:sp>
    </p:spTree>
    <p:extLst>
      <p:ext uri="{BB962C8B-B14F-4D97-AF65-F5344CB8AC3E}">
        <p14:creationId xmlns:p14="http://schemas.microsoft.com/office/powerpoint/2010/main" val="9238117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KNOWLEDGE TRANSFER</a:t>
            </a:r>
          </a:p>
        </p:txBody>
      </p:sp>
      <p:pic>
        <p:nvPicPr>
          <p:cNvPr id="15" name="Picture 4" descr="C:\Users\jelenac\AppData\Local\Temp\wz8952\mntr\01_IstrazivackoRazvojniInstitutZaPrehrambeneTehnologije\Picture 013.jpg"/>
          <p:cNvPicPr>
            <a:picLocks noChangeAspect="1" noChangeArrowheads="1"/>
          </p:cNvPicPr>
          <p:nvPr/>
        </p:nvPicPr>
        <p:blipFill>
          <a:blip r:embed="rId6" cstate="print">
            <a:extLst>
              <a:ext uri="{28A0092B-C50C-407E-A947-70E740481C1C}">
                <a14:useLocalDpi xmlns:a14="http://schemas.microsoft.com/office/drawing/2010/main" val="0"/>
              </a:ext>
            </a:extLst>
          </a:blip>
          <a:srcRect t="3275" b="5823"/>
          <a:stretch>
            <a:fillRect/>
          </a:stretch>
        </p:blipFill>
        <p:spPr bwMode="auto">
          <a:xfrm>
            <a:off x="0" y="1447800"/>
            <a:ext cx="3551538"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551538" y="1828800"/>
            <a:ext cx="5592462" cy="3231654"/>
          </a:xfrm>
          <a:prstGeom prst="rect">
            <a:avLst/>
          </a:prstGeom>
          <a:noFill/>
        </p:spPr>
        <p:txBody>
          <a:bodyPr wrap="square">
            <a:spAutoFit/>
          </a:bodyPr>
          <a:lstStyle/>
          <a:p>
            <a:pPr eaLnBrk="1" fontAlgn="auto" hangingPunct="1">
              <a:spcBef>
                <a:spcPts val="2400"/>
              </a:spcBef>
              <a:spcAft>
                <a:spcPts val="0"/>
              </a:spcAft>
              <a:defRPr/>
            </a:pPr>
            <a:r>
              <a:rPr lang="en-US" dirty="0">
                <a:solidFill>
                  <a:srgbClr val="4F81BD"/>
                </a:solidFill>
                <a:latin typeface="Palatino Linotype" panose="02040502050505030304" pitchFamily="18" charset="0"/>
              </a:rPr>
              <a:t>Around 140</a:t>
            </a:r>
            <a:r>
              <a:rPr lang="ru-RU" dirty="0">
                <a:solidFill>
                  <a:srgbClr val="4F81BD"/>
                </a:solidFill>
                <a:latin typeface="Palatino Linotype" panose="02040502050505030304" pitchFamily="18" charset="0"/>
              </a:rPr>
              <a:t> </a:t>
            </a:r>
            <a:r>
              <a:rPr lang="ru-RU" i="1" dirty="0">
                <a:solidFill>
                  <a:srgbClr val="4F81BD"/>
                </a:solidFill>
                <a:latin typeface="Palatino Linotype" panose="02040502050505030304" pitchFamily="18" charset="0"/>
              </a:rPr>
              <a:t>start-up</a:t>
            </a:r>
            <a:r>
              <a:rPr lang="ru-RU" dirty="0">
                <a:solidFill>
                  <a:srgbClr val="4F81BD"/>
                </a:solidFill>
                <a:latin typeface="Palatino Linotype" panose="02040502050505030304" pitchFamily="18" charset="0"/>
              </a:rPr>
              <a:t> </a:t>
            </a:r>
            <a:r>
              <a:rPr lang="en-US" dirty="0">
                <a:solidFill>
                  <a:srgbClr val="4F81BD"/>
                </a:solidFill>
                <a:latin typeface="Palatino Linotype" panose="02040502050505030304" pitchFamily="18" charset="0"/>
              </a:rPr>
              <a:t>and </a:t>
            </a:r>
            <a:r>
              <a:rPr lang="ru-RU" i="1" dirty="0">
                <a:solidFill>
                  <a:srgbClr val="4F81BD"/>
                </a:solidFill>
                <a:latin typeface="Palatino Linotype" panose="02040502050505030304" pitchFamily="18" charset="0"/>
              </a:rPr>
              <a:t>spin-off</a:t>
            </a:r>
            <a:r>
              <a:rPr lang="ru-RU" dirty="0">
                <a:solidFill>
                  <a:srgbClr val="4F81BD"/>
                </a:solidFill>
                <a:latin typeface="Palatino Linotype" panose="02040502050505030304" pitchFamily="18" charset="0"/>
              </a:rPr>
              <a:t> </a:t>
            </a:r>
            <a:r>
              <a:rPr lang="en-US" dirty="0">
                <a:solidFill>
                  <a:srgbClr val="4F81BD"/>
                </a:solidFill>
                <a:latin typeface="Palatino Linotype" panose="02040502050505030304" pitchFamily="18" charset="0"/>
              </a:rPr>
              <a:t>companies founded</a:t>
            </a:r>
            <a:endParaRPr lang="ru-RU" dirty="0">
              <a:solidFill>
                <a:srgbClr val="4F81BD"/>
              </a:solidFill>
              <a:latin typeface="Palatino Linotype" panose="02040502050505030304" pitchFamily="18" charset="0"/>
            </a:endParaRPr>
          </a:p>
          <a:p>
            <a:pPr marL="342900" indent="-342900" eaLnBrk="1" fontAlgn="auto" hangingPunct="1">
              <a:spcBef>
                <a:spcPts val="2400"/>
              </a:spcBef>
              <a:spcAft>
                <a:spcPts val="0"/>
              </a:spcAft>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Mainly in the IT sector</a:t>
            </a:r>
          </a:p>
          <a:p>
            <a:pPr marL="342900" indent="-342900" eaLnBrk="1" fontAlgn="auto" hangingPunct="1">
              <a:spcBef>
                <a:spcPts val="2400"/>
              </a:spcBef>
              <a:spcAft>
                <a:spcPts val="0"/>
              </a:spcAft>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Employing young engineers who graduated from the University of Novi Sad</a:t>
            </a:r>
            <a:r>
              <a:rPr lang="ru-RU" dirty="0">
                <a:solidFill>
                  <a:prstClr val="black">
                    <a:lumMod val="95000"/>
                    <a:lumOff val="5000"/>
                  </a:prstClr>
                </a:solidFill>
                <a:latin typeface="Palatino Linotype" panose="02040502050505030304" pitchFamily="18" charset="0"/>
              </a:rPr>
              <a:t> </a:t>
            </a:r>
          </a:p>
          <a:p>
            <a:pPr marL="342900" indent="-342900" eaLnBrk="1" fontAlgn="auto" hangingPunct="1">
              <a:spcBef>
                <a:spcPts val="2400"/>
              </a:spcBef>
              <a:spcAft>
                <a:spcPts val="0"/>
              </a:spcAft>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Some of these companies implement projects for large international corporations and have contributed to Novi Sad becoming recognized internationally as a “Software Valley”.</a:t>
            </a:r>
            <a:endParaRPr lang="ru-RU" dirty="0">
              <a:solidFill>
                <a:prstClr val="black">
                  <a:lumMod val="95000"/>
                  <a:lumOff val="5000"/>
                </a:prstClr>
              </a:solidFill>
              <a:latin typeface="Palatino Linotype" panose="02040502050505030304" pitchFamily="18" charset="0"/>
            </a:endParaRPr>
          </a:p>
        </p:txBody>
      </p:sp>
    </p:spTree>
    <p:extLst>
      <p:ext uri="{BB962C8B-B14F-4D97-AF65-F5344CB8AC3E}">
        <p14:creationId xmlns:p14="http://schemas.microsoft.com/office/powerpoint/2010/main" val="34190355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236" y="1083687"/>
            <a:ext cx="6942138"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5239711" y="4160262"/>
            <a:ext cx="44450"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
          <p:cNvSpPr txBox="1">
            <a:spLocks noChangeArrowheads="1"/>
          </p:cNvSpPr>
          <p:nvPr/>
        </p:nvSpPr>
        <p:spPr bwMode="auto">
          <a:xfrm>
            <a:off x="256223" y="2686051"/>
            <a:ext cx="1981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300" i="1">
                <a:solidFill>
                  <a:srgbClr val="1F497D"/>
                </a:solidFill>
                <a:latin typeface="Palatino Linotype" pitchFamily="18" charset="0"/>
              </a:rPr>
              <a:t>Location</a:t>
            </a:r>
          </a:p>
        </p:txBody>
      </p:sp>
      <p:sp>
        <p:nvSpPr>
          <p:cNvPr id="15" name="Rectangle 2"/>
          <p:cNvSpPr>
            <a:spLocks noChangeArrowheads="1"/>
          </p:cNvSpPr>
          <p:nvPr/>
        </p:nvSpPr>
        <p:spPr bwMode="auto">
          <a:xfrm>
            <a:off x="256223" y="3535364"/>
            <a:ext cx="2252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500" dirty="0">
                <a:latin typeface="Palatino Linotype" pitchFamily="18" charset="0"/>
              </a:rPr>
              <a:t>GPS coordinates</a:t>
            </a:r>
            <a:endParaRPr lang="sr-Cyrl-RS" altLang="en-US" sz="1500" dirty="0">
              <a:latin typeface="Palatino Linotype" pitchFamily="18" charset="0"/>
            </a:endParaRPr>
          </a:p>
          <a:p>
            <a:pPr eaLnBrk="1" hangingPunct="1">
              <a:spcBef>
                <a:spcPct val="0"/>
              </a:spcBef>
              <a:buFontTx/>
              <a:buNone/>
            </a:pPr>
            <a:endParaRPr lang="sr-Cyrl-RS" altLang="en-US" sz="1500" dirty="0">
              <a:latin typeface="Palatino Linotype" pitchFamily="18" charset="0"/>
            </a:endParaRPr>
          </a:p>
          <a:p>
            <a:pPr eaLnBrk="1" hangingPunct="1">
              <a:spcBef>
                <a:spcPct val="0"/>
              </a:spcBef>
              <a:buFontTx/>
              <a:buNone/>
            </a:pPr>
            <a:r>
              <a:rPr lang="sr-Cyrl-RS" altLang="en-US" sz="1500" dirty="0">
                <a:latin typeface="Palatino Linotype" pitchFamily="18" charset="0"/>
              </a:rPr>
              <a:t>45.247485 </a:t>
            </a:r>
            <a:r>
              <a:rPr lang="en-US" altLang="en-US" sz="1500" dirty="0">
                <a:latin typeface="Palatino Linotype" pitchFamily="18" charset="0"/>
              </a:rPr>
              <a:t>E</a:t>
            </a:r>
            <a:r>
              <a:rPr lang="sr-Cyrl-RS" altLang="en-US" sz="1500" dirty="0">
                <a:latin typeface="Palatino Linotype" pitchFamily="18" charset="0"/>
              </a:rPr>
              <a:t> 	</a:t>
            </a:r>
          </a:p>
          <a:p>
            <a:pPr eaLnBrk="1" hangingPunct="1">
              <a:spcBef>
                <a:spcPct val="0"/>
              </a:spcBef>
              <a:buFontTx/>
              <a:buNone/>
            </a:pPr>
            <a:r>
              <a:rPr lang="sr-Cyrl-RS" altLang="en-US" sz="1500" dirty="0">
                <a:latin typeface="Palatino Linotype" pitchFamily="18" charset="0"/>
              </a:rPr>
              <a:t>19.853974</a:t>
            </a:r>
            <a:r>
              <a:rPr lang="en-US" altLang="en-US" sz="1500" dirty="0">
                <a:latin typeface="Palatino Linotype" pitchFamily="18" charset="0"/>
              </a:rPr>
              <a:t> N</a:t>
            </a:r>
          </a:p>
        </p:txBody>
      </p:sp>
      <p:sp>
        <p:nvSpPr>
          <p:cNvPr id="16"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Tree>
    <p:extLst>
      <p:ext uri="{BB962C8B-B14F-4D97-AF65-F5344CB8AC3E}">
        <p14:creationId xmlns:p14="http://schemas.microsoft.com/office/powerpoint/2010/main" val="3188428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C:\Users\jelenac\Documents\Pictures\13.09.30.CZUNS_FotoIzlozba_VukTatar\58.jpg"/>
          <p:cNvPicPr>
            <a:picLocks noChangeAspect="1" noChangeArrowheads="1"/>
          </p:cNvPicPr>
          <p:nvPr/>
        </p:nvPicPr>
        <p:blipFill>
          <a:blip r:embed="rId3">
            <a:extLst>
              <a:ext uri="{28A0092B-C50C-407E-A947-70E740481C1C}">
                <a14:useLocalDpi xmlns:a14="http://schemas.microsoft.com/office/drawing/2010/main" val="0"/>
              </a:ext>
            </a:extLst>
          </a:blip>
          <a:srcRect l="4546" t="-2" r="10603" b="28029"/>
          <a:stretch>
            <a:fillRect/>
          </a:stretch>
        </p:blipFill>
        <p:spPr bwMode="auto">
          <a:xfrm>
            <a:off x="0" y="1371600"/>
            <a:ext cx="9144000" cy="43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Palatino Linotype" panose="02040502050505030304" pitchFamily="18" charset="0"/>
              </a:rPr>
              <a:t>INVESTMENTS</a:t>
            </a:r>
          </a:p>
        </p:txBody>
      </p:sp>
    </p:spTree>
    <p:extLst>
      <p:ext uri="{BB962C8B-B14F-4D97-AF65-F5344CB8AC3E}">
        <p14:creationId xmlns:p14="http://schemas.microsoft.com/office/powerpoint/2010/main" val="13195342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657600" y="693541"/>
            <a:ext cx="50571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NEW SCIENTIFIC AND TECHNOLOGY PARK</a:t>
            </a:r>
          </a:p>
          <a:p>
            <a:pPr>
              <a:spcBef>
                <a:spcPct val="0"/>
              </a:spcBef>
              <a:buNone/>
            </a:pPr>
            <a:endParaRPr lang="en-US" altLang="en-US" sz="1800" dirty="0">
              <a:latin typeface="Palatino Linotype" pitchFamily="18" charset="0"/>
            </a:endParaRPr>
          </a:p>
        </p:txBody>
      </p:sp>
      <p:pic>
        <p:nvPicPr>
          <p:cNvPr id="12" name="Picture 4" descr="019"/>
          <p:cNvPicPr>
            <a:picLocks noChangeAspect="1" noChangeArrowheads="1"/>
          </p:cNvPicPr>
          <p:nvPr/>
        </p:nvPicPr>
        <p:blipFill>
          <a:blip r:embed="rId6">
            <a:extLst>
              <a:ext uri="{28A0092B-C50C-407E-A947-70E740481C1C}">
                <a14:useLocalDpi xmlns:a14="http://schemas.microsoft.com/office/drawing/2010/main" val="0"/>
              </a:ext>
            </a:extLst>
          </a:blip>
          <a:srcRect t="17648" b="8839"/>
          <a:stretch>
            <a:fillRect/>
          </a:stretch>
        </p:blipFill>
        <p:spPr bwMode="auto">
          <a:xfrm>
            <a:off x="-9525" y="1295400"/>
            <a:ext cx="9153525"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20"/>
          <p:cNvSpPr/>
          <p:nvPr/>
        </p:nvSpPr>
        <p:spPr>
          <a:xfrm>
            <a:off x="990600" y="2209800"/>
            <a:ext cx="3048000" cy="3071813"/>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solidFill>
                  <a:schemeClr val="accent1">
                    <a:lumMod val="75000"/>
                  </a:schemeClr>
                </a:solidFill>
                <a:latin typeface="Palatino Linotype" panose="02040502050505030304" pitchFamily="18" charset="0"/>
              </a:rPr>
              <a:t>PHASE 1</a:t>
            </a:r>
            <a:r>
              <a:rPr lang="sr-Cyrl-RS" sz="3000" b="1" dirty="0">
                <a:solidFill>
                  <a:schemeClr val="accent1">
                    <a:lumMod val="75000"/>
                  </a:schemeClr>
                </a:solidFill>
                <a:latin typeface="Palatino Linotype" panose="02040502050505030304" pitchFamily="18" charset="0"/>
              </a:rPr>
              <a:t>: </a:t>
            </a:r>
          </a:p>
          <a:p>
            <a:pPr algn="ctr" eaLnBrk="1" fontAlgn="auto" hangingPunct="1">
              <a:spcBef>
                <a:spcPts val="0"/>
              </a:spcBef>
              <a:spcAft>
                <a:spcPts val="0"/>
              </a:spcAft>
              <a:defRPr/>
            </a:pPr>
            <a:r>
              <a:rPr lang="en-US" sz="2000" b="1" dirty="0">
                <a:solidFill>
                  <a:schemeClr val="accent1">
                    <a:lumMod val="75000"/>
                  </a:schemeClr>
                </a:solidFill>
                <a:latin typeface="Palatino Linotype" panose="02040502050505030304" pitchFamily="18" charset="0"/>
              </a:rPr>
              <a:t>Laboratories</a:t>
            </a:r>
            <a:endParaRPr lang="sr-Cyrl-RS" sz="2000" b="1" dirty="0">
              <a:solidFill>
                <a:schemeClr val="accent1">
                  <a:lumMod val="75000"/>
                </a:schemeClr>
              </a:solidFill>
              <a:latin typeface="Palatino Linotype" panose="02040502050505030304" pitchFamily="18" charset="0"/>
            </a:endParaRPr>
          </a:p>
          <a:p>
            <a:pPr algn="ctr" eaLnBrk="1" fontAlgn="auto" hangingPunct="1">
              <a:spcBef>
                <a:spcPts val="0"/>
              </a:spcBef>
              <a:spcAft>
                <a:spcPts val="0"/>
              </a:spcAft>
              <a:defRPr/>
            </a:pPr>
            <a:r>
              <a:rPr lang="sr-Cyrl-CS" sz="1900" b="1" dirty="0">
                <a:solidFill>
                  <a:schemeClr val="accent1">
                    <a:lumMod val="75000"/>
                  </a:schemeClr>
                </a:solidFill>
                <a:latin typeface="Palatino Linotype" panose="02040502050505030304" pitchFamily="18" charset="0"/>
              </a:rPr>
              <a:t> </a:t>
            </a:r>
            <a:r>
              <a:rPr lang="sr-Cyrl-CS" sz="1700" b="1" dirty="0">
                <a:solidFill>
                  <a:schemeClr val="accent1">
                    <a:lumMod val="75000"/>
                  </a:schemeClr>
                </a:solidFill>
                <a:latin typeface="Palatino Linotype" panose="02040502050505030304" pitchFamily="18" charset="0"/>
              </a:rPr>
              <a:t>/ </a:t>
            </a:r>
            <a:r>
              <a:rPr lang="en-US" sz="1700" b="1" i="1" dirty="0">
                <a:solidFill>
                  <a:schemeClr val="accent1">
                    <a:lumMod val="75000"/>
                  </a:schemeClr>
                </a:solidFill>
                <a:latin typeface="Palatino Linotype" panose="02040502050505030304" pitchFamily="18" charset="0"/>
              </a:rPr>
              <a:t>done </a:t>
            </a:r>
            <a:r>
              <a:rPr lang="sr-Cyrl-RS" sz="1700" b="1" dirty="0">
                <a:solidFill>
                  <a:schemeClr val="accent1">
                    <a:lumMod val="75000"/>
                  </a:schemeClr>
                </a:solidFill>
                <a:latin typeface="Palatino Linotype" panose="02040502050505030304" pitchFamily="18" charset="0"/>
              </a:rPr>
              <a:t>/</a:t>
            </a:r>
          </a:p>
          <a:p>
            <a:pPr algn="ctr" eaLnBrk="1" fontAlgn="auto" hangingPunct="1">
              <a:spcBef>
                <a:spcPts val="0"/>
              </a:spcBef>
              <a:spcAft>
                <a:spcPts val="0"/>
              </a:spcAft>
              <a:defRPr/>
            </a:pPr>
            <a:r>
              <a:rPr lang="sr-Cyrl-RS" sz="3500" b="1" dirty="0">
                <a:solidFill>
                  <a:schemeClr val="accent1">
                    <a:lumMod val="75000"/>
                  </a:schemeClr>
                </a:solidFill>
                <a:latin typeface="Palatino Linotype" panose="02040502050505030304" pitchFamily="18" charset="0"/>
              </a:rPr>
              <a:t>2</a:t>
            </a:r>
            <a:r>
              <a:rPr lang="en-US" sz="3500" b="1" dirty="0">
                <a:solidFill>
                  <a:schemeClr val="accent1">
                    <a:lumMod val="75000"/>
                  </a:schemeClr>
                </a:solidFill>
                <a:latin typeface="Palatino Linotype" panose="02040502050505030304" pitchFamily="18" charset="0"/>
              </a:rPr>
              <a:t>,</a:t>
            </a:r>
            <a:r>
              <a:rPr lang="sr-Cyrl-RS" sz="3500" b="1" dirty="0">
                <a:solidFill>
                  <a:schemeClr val="accent1">
                    <a:lumMod val="75000"/>
                  </a:schemeClr>
                </a:solidFill>
                <a:latin typeface="Palatino Linotype" panose="02040502050505030304" pitchFamily="18" charset="0"/>
              </a:rPr>
              <a:t>150 </a:t>
            </a:r>
            <a:r>
              <a:rPr lang="en-US" sz="3500" b="1" dirty="0">
                <a:solidFill>
                  <a:schemeClr val="accent1">
                    <a:lumMod val="75000"/>
                  </a:schemeClr>
                </a:solidFill>
                <a:latin typeface="Palatino Linotype" panose="02040502050505030304" pitchFamily="18" charset="0"/>
              </a:rPr>
              <a:t>m</a:t>
            </a:r>
            <a:r>
              <a:rPr lang="sr-Cyrl-RS" sz="3500" b="1" baseline="30000" dirty="0">
                <a:solidFill>
                  <a:schemeClr val="accent1">
                    <a:lumMod val="75000"/>
                  </a:schemeClr>
                </a:solidFill>
                <a:latin typeface="Palatino Linotype" panose="02040502050505030304" pitchFamily="18" charset="0"/>
              </a:rPr>
              <a:t>2</a:t>
            </a:r>
            <a:endParaRPr lang="sr-Cyrl-CS" sz="3500" b="1" baseline="30000" dirty="0">
              <a:solidFill>
                <a:schemeClr val="accent1">
                  <a:lumMod val="75000"/>
                </a:schemeClr>
              </a:solidFill>
              <a:latin typeface="Palatino Linotype" panose="02040502050505030304" pitchFamily="18" charset="0"/>
            </a:endParaRPr>
          </a:p>
        </p:txBody>
      </p:sp>
      <p:sp>
        <p:nvSpPr>
          <p:cNvPr id="22" name="Oval 21"/>
          <p:cNvSpPr/>
          <p:nvPr/>
        </p:nvSpPr>
        <p:spPr>
          <a:xfrm>
            <a:off x="4953000" y="2209800"/>
            <a:ext cx="3200400" cy="3071813"/>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000" b="1" dirty="0">
                <a:solidFill>
                  <a:schemeClr val="accent1">
                    <a:lumMod val="75000"/>
                  </a:schemeClr>
                </a:solidFill>
                <a:latin typeface="Palatino Linotype" panose="02040502050505030304" pitchFamily="18" charset="0"/>
              </a:rPr>
              <a:t>PHASE 2</a:t>
            </a:r>
            <a:r>
              <a:rPr lang="sr-Cyrl-RS" sz="3000" b="1" dirty="0">
                <a:solidFill>
                  <a:schemeClr val="accent1">
                    <a:lumMod val="75000"/>
                  </a:schemeClr>
                </a:solidFill>
                <a:latin typeface="Palatino Linotype" panose="02040502050505030304" pitchFamily="18" charset="0"/>
              </a:rPr>
              <a:t>: </a:t>
            </a:r>
            <a:endParaRPr lang="en-US" sz="3000" b="1" dirty="0">
              <a:solidFill>
                <a:schemeClr val="accent1">
                  <a:lumMod val="75000"/>
                </a:schemeClr>
              </a:solidFill>
              <a:latin typeface="Palatino Linotype" panose="02040502050505030304" pitchFamily="18" charset="0"/>
            </a:endParaRPr>
          </a:p>
          <a:p>
            <a:pPr algn="ctr" eaLnBrk="1" fontAlgn="auto" hangingPunct="1">
              <a:spcBef>
                <a:spcPts val="0"/>
              </a:spcBef>
              <a:spcAft>
                <a:spcPts val="0"/>
              </a:spcAft>
              <a:defRPr/>
            </a:pPr>
            <a:r>
              <a:rPr lang="en-US" sz="2000" b="1" dirty="0">
                <a:solidFill>
                  <a:schemeClr val="accent1">
                    <a:lumMod val="75000"/>
                  </a:schemeClr>
                </a:solidFill>
                <a:latin typeface="Palatino Linotype" panose="02040502050505030304" pitchFamily="18" charset="0"/>
              </a:rPr>
              <a:t>Technology Park </a:t>
            </a:r>
          </a:p>
          <a:p>
            <a:pPr algn="ctr" eaLnBrk="1" fontAlgn="auto" hangingPunct="1">
              <a:spcBef>
                <a:spcPts val="0"/>
              </a:spcBef>
              <a:spcAft>
                <a:spcPts val="0"/>
              </a:spcAft>
              <a:defRPr/>
            </a:pPr>
            <a:r>
              <a:rPr lang="sr-Cyrl-CS" sz="1700" b="1" dirty="0">
                <a:solidFill>
                  <a:schemeClr val="accent1">
                    <a:lumMod val="75000"/>
                  </a:schemeClr>
                </a:solidFill>
                <a:latin typeface="Palatino Linotype" panose="02040502050505030304" pitchFamily="18" charset="0"/>
              </a:rPr>
              <a:t>/</a:t>
            </a:r>
            <a:r>
              <a:rPr lang="sr-Cyrl-CS" sz="1700" b="1" i="1" dirty="0">
                <a:solidFill>
                  <a:schemeClr val="accent1">
                    <a:lumMod val="75000"/>
                  </a:schemeClr>
                </a:solidFill>
                <a:latin typeface="Palatino Linotype" panose="02040502050505030304" pitchFamily="18" charset="0"/>
              </a:rPr>
              <a:t> </a:t>
            </a:r>
            <a:r>
              <a:rPr lang="en-US" sz="1700" b="1" i="1" dirty="0">
                <a:solidFill>
                  <a:schemeClr val="accent1">
                    <a:lumMod val="75000"/>
                  </a:schemeClr>
                </a:solidFill>
                <a:latin typeface="Palatino Linotype" panose="02040502050505030304" pitchFamily="18" charset="0"/>
              </a:rPr>
              <a:t>under construction </a:t>
            </a:r>
            <a:r>
              <a:rPr lang="sr-Cyrl-RS" sz="1700" b="1" dirty="0">
                <a:solidFill>
                  <a:schemeClr val="accent1">
                    <a:lumMod val="75000"/>
                  </a:schemeClr>
                </a:solidFill>
                <a:latin typeface="Palatino Linotype" panose="02040502050505030304" pitchFamily="18" charset="0"/>
              </a:rPr>
              <a:t>/</a:t>
            </a:r>
          </a:p>
          <a:p>
            <a:pPr algn="ctr" eaLnBrk="1" fontAlgn="auto" hangingPunct="1">
              <a:spcBef>
                <a:spcPts val="0"/>
              </a:spcBef>
              <a:spcAft>
                <a:spcPts val="0"/>
              </a:spcAft>
              <a:defRPr/>
            </a:pPr>
            <a:r>
              <a:rPr lang="sr-Cyrl-RS" sz="3500" b="1" dirty="0">
                <a:solidFill>
                  <a:schemeClr val="accent1">
                    <a:lumMod val="75000"/>
                  </a:schemeClr>
                </a:solidFill>
                <a:latin typeface="Palatino Linotype" panose="02040502050505030304" pitchFamily="18" charset="0"/>
              </a:rPr>
              <a:t>2</a:t>
            </a:r>
            <a:r>
              <a:rPr lang="en-US" sz="3500" b="1" dirty="0">
                <a:solidFill>
                  <a:schemeClr val="accent1">
                    <a:lumMod val="75000"/>
                  </a:schemeClr>
                </a:solidFill>
                <a:latin typeface="Palatino Linotype" panose="02040502050505030304" pitchFamily="18" charset="0"/>
              </a:rPr>
              <a:t>9,</a:t>
            </a:r>
            <a:r>
              <a:rPr lang="sr-Cyrl-RS" sz="3500" b="1" dirty="0">
                <a:solidFill>
                  <a:schemeClr val="accent1">
                    <a:lumMod val="75000"/>
                  </a:schemeClr>
                </a:solidFill>
                <a:latin typeface="Palatino Linotype" panose="02040502050505030304" pitchFamily="18" charset="0"/>
              </a:rPr>
              <a:t>000 </a:t>
            </a:r>
            <a:r>
              <a:rPr lang="en-US" sz="3500" b="1" dirty="0">
                <a:solidFill>
                  <a:schemeClr val="accent1">
                    <a:lumMod val="75000"/>
                  </a:schemeClr>
                </a:solidFill>
                <a:latin typeface="Palatino Linotype" panose="02040502050505030304" pitchFamily="18" charset="0"/>
              </a:rPr>
              <a:t>m</a:t>
            </a:r>
            <a:r>
              <a:rPr lang="sr-Cyrl-RS" sz="3500" b="1" baseline="30000" dirty="0">
                <a:solidFill>
                  <a:schemeClr val="accent1">
                    <a:lumMod val="75000"/>
                  </a:schemeClr>
                </a:solidFill>
                <a:latin typeface="Palatino Linotype" panose="02040502050505030304" pitchFamily="18" charset="0"/>
              </a:rPr>
              <a:t>2</a:t>
            </a:r>
            <a:endParaRPr lang="sr-Cyrl-CS" sz="3500" b="1" dirty="0">
              <a:solidFill>
                <a:schemeClr val="accent1">
                  <a:lumMod val="75000"/>
                </a:schemeClr>
              </a:solidFill>
              <a:latin typeface="Palatino Linotype" panose="02040502050505030304" pitchFamily="18" charset="0"/>
            </a:endParaRPr>
          </a:p>
        </p:txBody>
      </p:sp>
      <p:sp>
        <p:nvSpPr>
          <p:cNvPr id="23" name="Chevron 22"/>
          <p:cNvSpPr/>
          <p:nvPr/>
        </p:nvSpPr>
        <p:spPr>
          <a:xfrm>
            <a:off x="3733800" y="3276600"/>
            <a:ext cx="1547813" cy="1066800"/>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r-Cyrl-CS">
              <a:solidFill>
                <a:schemeClr val="tx1"/>
              </a:solidFill>
            </a:endParaRPr>
          </a:p>
        </p:txBody>
      </p:sp>
      <p:sp>
        <p:nvSpPr>
          <p:cNvPr id="24" name="TextBox 2"/>
          <p:cNvSpPr txBox="1">
            <a:spLocks noChangeArrowheads="1"/>
          </p:cNvSpPr>
          <p:nvPr/>
        </p:nvSpPr>
        <p:spPr bwMode="auto">
          <a:xfrm>
            <a:off x="152400" y="1462088"/>
            <a:ext cx="708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1">
                <a:solidFill>
                  <a:srgbClr val="1F497D"/>
                </a:solidFill>
                <a:latin typeface="Palatino Linotype" pitchFamily="18" charset="0"/>
              </a:rPr>
              <a:t>Location</a:t>
            </a:r>
            <a:r>
              <a:rPr lang="sr-Cyrl-RS" altLang="en-US" sz="1800" i="1">
                <a:solidFill>
                  <a:srgbClr val="1F497D"/>
                </a:solidFill>
                <a:latin typeface="Palatino Linotype" pitchFamily="18" charset="0"/>
              </a:rPr>
              <a:t>: </a:t>
            </a:r>
            <a:r>
              <a:rPr lang="en-US" altLang="en-US" sz="1800" i="1">
                <a:solidFill>
                  <a:srgbClr val="1F497D"/>
                </a:solidFill>
                <a:latin typeface="Palatino Linotype" pitchFamily="18" charset="0"/>
              </a:rPr>
              <a:t>University Campus</a:t>
            </a:r>
            <a:endParaRPr lang="sr-Cyrl-RS" altLang="en-US" sz="1800" i="1">
              <a:solidFill>
                <a:srgbClr val="1F497D"/>
              </a:solidFill>
              <a:latin typeface="Palatino Linotype" pitchFamily="18" charset="0"/>
            </a:endParaRPr>
          </a:p>
        </p:txBody>
      </p:sp>
    </p:spTree>
    <p:extLst>
      <p:ext uri="{BB962C8B-B14F-4D97-AF65-F5344CB8AC3E}">
        <p14:creationId xmlns:p14="http://schemas.microsoft.com/office/powerpoint/2010/main" val="6600366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Palatino Linotype" panose="02040502050505030304" pitchFamily="18" charset="0"/>
              </a:rPr>
              <a:t>INTERNATIONAL COOPERATION</a:t>
            </a:r>
          </a:p>
        </p:txBody>
      </p:sp>
      <p:grpSp>
        <p:nvGrpSpPr>
          <p:cNvPr id="13" name="Group 4"/>
          <p:cNvGrpSpPr>
            <a:grpSpLocks/>
          </p:cNvGrpSpPr>
          <p:nvPr/>
        </p:nvGrpSpPr>
        <p:grpSpPr bwMode="auto">
          <a:xfrm>
            <a:off x="-1367" y="1828800"/>
            <a:ext cx="9069166" cy="2306638"/>
            <a:chOff x="0" y="1926431"/>
            <a:chExt cx="12838113" cy="2743200"/>
          </a:xfrm>
        </p:grpSpPr>
        <p:sp>
          <p:nvSpPr>
            <p:cNvPr id="14" name="Rectangle 13"/>
            <p:cNvSpPr/>
            <p:nvPr/>
          </p:nvSpPr>
          <p:spPr>
            <a:xfrm>
              <a:off x="0" y="1926431"/>
              <a:ext cx="12838113" cy="27432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Cyrl-RS"/>
            </a:p>
          </p:txBody>
        </p:sp>
        <p:pic>
          <p:nvPicPr>
            <p:cNvPr id="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02" y="2002631"/>
              <a:ext cx="11864908" cy="253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743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INTERNATIONAL COOPERATION</a:t>
            </a:r>
          </a:p>
        </p:txBody>
      </p:sp>
      <p:sp>
        <p:nvSpPr>
          <p:cNvPr id="12" name="TextBox 11"/>
          <p:cNvSpPr txBox="1"/>
          <p:nvPr/>
        </p:nvSpPr>
        <p:spPr>
          <a:xfrm>
            <a:off x="242887" y="1371600"/>
            <a:ext cx="8520113" cy="4586287"/>
          </a:xfrm>
          <a:prstGeom prst="rect">
            <a:avLst/>
          </a:prstGeom>
          <a:noFill/>
        </p:spPr>
        <p:txBody>
          <a:bodyPr wrap="square">
            <a:spAutoFit/>
          </a:bodyPr>
          <a:lstStyle/>
          <a:p>
            <a:pPr eaLnBrk="1" fontAlgn="auto" hangingPunct="1">
              <a:spcBef>
                <a:spcPts val="2400"/>
              </a:spcBef>
              <a:spcAft>
                <a:spcPts val="0"/>
              </a:spcAft>
              <a:defRPr/>
            </a:pPr>
            <a:r>
              <a:rPr lang="en-US" sz="2000" b="1" dirty="0">
                <a:solidFill>
                  <a:srgbClr val="4F81BD">
                    <a:lumMod val="75000"/>
                  </a:srgbClr>
                </a:solidFill>
                <a:latin typeface="Palatino Linotype" panose="02040502050505030304" pitchFamily="18" charset="0"/>
              </a:rPr>
              <a:t>MEMBERSHIP IN THE INTERNATIONAL PROGRAMMES </a:t>
            </a:r>
            <a:br>
              <a:rPr lang="en-US" sz="2000" b="1" dirty="0">
                <a:solidFill>
                  <a:srgbClr val="4F81BD">
                    <a:lumMod val="75000"/>
                  </a:srgbClr>
                </a:solidFill>
                <a:latin typeface="Palatino Linotype" panose="02040502050505030304" pitchFamily="18" charset="0"/>
              </a:rPr>
            </a:br>
            <a:r>
              <a:rPr lang="en-US" sz="2000" b="1" dirty="0">
                <a:solidFill>
                  <a:srgbClr val="4F81BD">
                    <a:lumMod val="75000"/>
                  </a:srgbClr>
                </a:solidFill>
                <a:latin typeface="Palatino Linotype" panose="02040502050505030304" pitchFamily="18" charset="0"/>
              </a:rPr>
              <a:t>FOR THE MOBILITY OF STAFF AND STUDENTS</a:t>
            </a:r>
          </a:p>
          <a:p>
            <a:pPr eaLnBrk="1" fontAlgn="auto" hangingPunct="1">
              <a:spcBef>
                <a:spcPts val="600"/>
              </a:spcBef>
              <a:spcAft>
                <a:spcPts val="0"/>
              </a:spcAft>
              <a:buClr>
                <a:prstClr val="black">
                  <a:lumMod val="95000"/>
                  <a:lumOff val="5000"/>
                </a:prstClr>
              </a:buClr>
              <a:defRPr/>
            </a:pPr>
            <a:endParaRPr lang="en-US" sz="1600" dirty="0">
              <a:solidFill>
                <a:prstClr val="black">
                  <a:lumMod val="95000"/>
                  <a:lumOff val="5000"/>
                </a:prstClr>
              </a:solidFill>
              <a:latin typeface="Palatino Linotype" panose="02040502050505030304" pitchFamily="18" charset="0"/>
            </a:endParaRP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 Mundus Action 2: </a:t>
            </a:r>
            <a:r>
              <a:rPr lang="en-US" sz="1600" dirty="0" err="1">
                <a:solidFill>
                  <a:prstClr val="black">
                    <a:lumMod val="95000"/>
                    <a:lumOff val="5000"/>
                  </a:prstClr>
                </a:solidFill>
                <a:latin typeface="Palatino Linotype" panose="02040502050505030304" pitchFamily="18" charset="0"/>
              </a:rPr>
              <a:t>Basileus</a:t>
            </a:r>
            <a:r>
              <a:rPr lang="en-US" sz="1600" dirty="0">
                <a:solidFill>
                  <a:prstClr val="black">
                    <a:lumMod val="95000"/>
                    <a:lumOff val="5000"/>
                  </a:prstClr>
                </a:solidFill>
                <a:latin typeface="Palatino Linotype" panose="02040502050505030304" pitchFamily="18" charset="0"/>
              </a:rPr>
              <a:t> V</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 Mundus Action 2: JoinEU-SEE PENTA</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 Mundus Action 2: SIGMA AGILE </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 Mundus Action 2: ERAWEB</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Erasmus Mundus Action 2: SUNBEAM</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Campus Europae</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CEEPUS </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err="1">
                <a:solidFill>
                  <a:prstClr val="black">
                    <a:lumMod val="95000"/>
                    <a:lumOff val="5000"/>
                  </a:prstClr>
                </a:solidFill>
                <a:latin typeface="Palatino Linotype" panose="02040502050505030304" pitchFamily="18" charset="0"/>
              </a:rPr>
              <a:t>Ugrad</a:t>
            </a:r>
            <a:endParaRPr lang="en-US" sz="1600" dirty="0">
              <a:solidFill>
                <a:prstClr val="black">
                  <a:lumMod val="95000"/>
                  <a:lumOff val="5000"/>
                </a:prstClr>
              </a:solidFill>
              <a:latin typeface="Palatino Linotype" panose="02040502050505030304" pitchFamily="18" charset="0"/>
            </a:endParaRP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DAAD</a:t>
            </a:r>
          </a:p>
          <a:p>
            <a:pPr marL="342900" indent="-342900" eaLnBrk="1" fontAlgn="auto" hangingPunct="1">
              <a:spcBef>
                <a:spcPts val="600"/>
              </a:spcBef>
              <a:spcAft>
                <a:spcPts val="0"/>
              </a:spcAft>
              <a:buClr>
                <a:prstClr val="black">
                  <a:lumMod val="95000"/>
                  <a:lumOff val="5000"/>
                </a:prstClr>
              </a:buClr>
              <a:buFont typeface="Arial" panose="020B0604020202020204" pitchFamily="34" charset="0"/>
              <a:buChar char="•"/>
              <a:defRPr/>
            </a:pPr>
            <a:r>
              <a:rPr lang="en-US" sz="1600" dirty="0">
                <a:solidFill>
                  <a:prstClr val="black">
                    <a:lumMod val="95000"/>
                    <a:lumOff val="5000"/>
                  </a:prstClr>
                </a:solidFill>
                <a:latin typeface="Palatino Linotype" panose="02040502050505030304" pitchFamily="18" charset="0"/>
              </a:rPr>
              <a:t>Bilateral agreements</a:t>
            </a:r>
          </a:p>
        </p:txBody>
      </p:sp>
      <p:pic>
        <p:nvPicPr>
          <p:cNvPr id="13" name="Picture 2" descr="\\NETAPP\za_web$\URADJENO\STUDENTI - FOTOGRAFIJE\fotografije - Mia Cuk\IMG_8525.JPG"/>
          <p:cNvPicPr>
            <a:picLocks noChangeAspect="1" noChangeArrowheads="1"/>
          </p:cNvPicPr>
          <p:nvPr/>
        </p:nvPicPr>
        <p:blipFill>
          <a:blip r:embed="rId6" cstate="print">
            <a:extLst>
              <a:ext uri="{28A0092B-C50C-407E-A947-70E740481C1C}">
                <a14:useLocalDpi xmlns:a14="http://schemas.microsoft.com/office/drawing/2010/main" val="0"/>
              </a:ext>
            </a:extLst>
          </a:blip>
          <a:srcRect l="5217"/>
          <a:stretch>
            <a:fillRect/>
          </a:stretch>
        </p:blipFill>
        <p:spPr bwMode="auto">
          <a:xfrm>
            <a:off x="5105776" y="3276599"/>
            <a:ext cx="3811644"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94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INTERNATIONAL COOPERATION</a:t>
            </a:r>
          </a:p>
        </p:txBody>
      </p:sp>
      <p:sp>
        <p:nvSpPr>
          <p:cNvPr id="15" name="TextBox 14"/>
          <p:cNvSpPr txBox="1"/>
          <p:nvPr/>
        </p:nvSpPr>
        <p:spPr>
          <a:xfrm>
            <a:off x="152400" y="1219200"/>
            <a:ext cx="8991600" cy="4939814"/>
          </a:xfrm>
          <a:prstGeom prst="rect">
            <a:avLst/>
          </a:prstGeom>
          <a:noFill/>
        </p:spPr>
        <p:txBody>
          <a:bodyPr wrap="square">
            <a:spAutoFit/>
          </a:bodyPr>
          <a:lstStyle/>
          <a:p>
            <a:pPr eaLnBrk="1" fontAlgn="auto" hangingPunct="1">
              <a:spcBef>
                <a:spcPts val="2400"/>
              </a:spcBef>
              <a:spcAft>
                <a:spcPts val="0"/>
              </a:spcAft>
              <a:defRPr/>
            </a:pPr>
            <a:r>
              <a:rPr lang="en-US" b="1" dirty="0">
                <a:solidFill>
                  <a:srgbClr val="4F81BD">
                    <a:lumMod val="75000"/>
                  </a:srgbClr>
                </a:solidFill>
                <a:latin typeface="Palatino Linotype" panose="02040502050505030304" pitchFamily="18" charset="0"/>
              </a:rPr>
              <a:t>MEMBERSHIP IN INTERNATIONAL ASSOCIATIONS</a:t>
            </a:r>
            <a:endParaRPr lang="ru-RU" b="1" dirty="0">
              <a:solidFill>
                <a:srgbClr val="4F81BD">
                  <a:lumMod val="75000"/>
                </a:srgbClr>
              </a:solidFill>
              <a:latin typeface="Palatino Linotype" panose="02040502050505030304" pitchFamily="18" charset="0"/>
            </a:endParaRPr>
          </a:p>
          <a:p>
            <a:pPr eaLnBrk="1" fontAlgn="auto" hangingPunct="1">
              <a:spcBef>
                <a:spcPts val="600"/>
              </a:spcBef>
              <a:spcAft>
                <a:spcPts val="0"/>
              </a:spcAft>
              <a:buClr>
                <a:prstClr val="black">
                  <a:lumMod val="95000"/>
                  <a:lumOff val="5000"/>
                </a:prstClr>
              </a:buClr>
              <a:defRPr/>
            </a:pPr>
            <a:endParaRPr lang="sr-Cyrl-RS" sz="1400" dirty="0">
              <a:solidFill>
                <a:prstClr val="black">
                  <a:lumMod val="95000"/>
                  <a:lumOff val="5000"/>
                </a:prstClr>
              </a:solidFill>
              <a:latin typeface="Palatino Linotype" panose="02040502050505030304" pitchFamily="18" charset="0"/>
            </a:endParaRP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EUA – European University Association</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DRC – Danube Rectors’ Conference</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IUC – Inter-University Center in Dubrovnik</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EUF-CE – European University Foundation (Campus Europae)</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CEEPUS – Central European Exchange Program for University Studies</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BUN – Balkan Universities Network</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ACRU - Association of Carpathian Region Universities</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err="1">
                <a:solidFill>
                  <a:prstClr val="black">
                    <a:lumMod val="95000"/>
                    <a:lumOff val="5000"/>
                  </a:prstClr>
                </a:solidFill>
                <a:latin typeface="Palatino Linotype" panose="02040502050505030304" pitchFamily="18" charset="0"/>
              </a:rPr>
              <a:t>UniAdrion</a:t>
            </a:r>
            <a:r>
              <a:rPr lang="en-US" sz="1400" dirty="0">
                <a:solidFill>
                  <a:prstClr val="black">
                    <a:lumMod val="95000"/>
                    <a:lumOff val="5000"/>
                  </a:prstClr>
                </a:solidFill>
                <a:latin typeface="Palatino Linotype" panose="02040502050505030304" pitchFamily="18" charset="0"/>
              </a:rPr>
              <a:t> – Virtual University of the Adriatic-Ionian Basin</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ALADIN – ALpe ADria INitiative Universities’ Network</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CASEE-ICA – The ICA Regional Network for Central and South Eastern Europe</a:t>
            </a: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AEC – Association </a:t>
            </a:r>
            <a:r>
              <a:rPr lang="en-US" sz="1400" dirty="0" err="1">
                <a:solidFill>
                  <a:prstClr val="black">
                    <a:lumMod val="95000"/>
                    <a:lumOff val="5000"/>
                  </a:prstClr>
                </a:solidFill>
                <a:latin typeface="Palatino Linotype" panose="02040502050505030304" pitchFamily="18" charset="0"/>
              </a:rPr>
              <a:t>Européenne</a:t>
            </a:r>
            <a:r>
              <a:rPr lang="en-US" sz="1400" dirty="0">
                <a:solidFill>
                  <a:prstClr val="black">
                    <a:lumMod val="95000"/>
                    <a:lumOff val="5000"/>
                  </a:prstClr>
                </a:solidFill>
                <a:latin typeface="Palatino Linotype" panose="02040502050505030304" pitchFamily="18" charset="0"/>
              </a:rPr>
              <a:t> des Conservatoires, </a:t>
            </a:r>
            <a:r>
              <a:rPr lang="en-US" sz="1400" dirty="0" err="1">
                <a:solidFill>
                  <a:prstClr val="black">
                    <a:lumMod val="95000"/>
                    <a:lumOff val="5000"/>
                  </a:prstClr>
                </a:solidFill>
                <a:latin typeface="Palatino Linotype" panose="02040502050505030304" pitchFamily="18" charset="0"/>
              </a:rPr>
              <a:t>Académies</a:t>
            </a:r>
            <a:r>
              <a:rPr lang="en-US" sz="1400" dirty="0">
                <a:solidFill>
                  <a:prstClr val="black">
                    <a:lumMod val="95000"/>
                    <a:lumOff val="5000"/>
                  </a:prstClr>
                </a:solidFill>
                <a:latin typeface="Palatino Linotype" panose="02040502050505030304" pitchFamily="18" charset="0"/>
              </a:rPr>
              <a:t> de </a:t>
            </a:r>
            <a:r>
              <a:rPr lang="en-US" sz="1400" dirty="0" err="1">
                <a:solidFill>
                  <a:prstClr val="black">
                    <a:lumMod val="95000"/>
                    <a:lumOff val="5000"/>
                  </a:prstClr>
                </a:solidFill>
                <a:latin typeface="Palatino Linotype" panose="02040502050505030304" pitchFamily="18" charset="0"/>
              </a:rPr>
              <a:t>Musique</a:t>
            </a:r>
            <a:r>
              <a:rPr lang="en-US" sz="1400" dirty="0">
                <a:solidFill>
                  <a:prstClr val="black">
                    <a:lumMod val="95000"/>
                    <a:lumOff val="5000"/>
                  </a:prstClr>
                </a:solidFill>
                <a:latin typeface="Palatino Linotype" panose="02040502050505030304" pitchFamily="18" charset="0"/>
              </a:rPr>
              <a:t> et </a:t>
            </a:r>
            <a:r>
              <a:rPr lang="en-US" sz="1400" dirty="0" err="1">
                <a:solidFill>
                  <a:prstClr val="black">
                    <a:lumMod val="95000"/>
                    <a:lumOff val="5000"/>
                  </a:prstClr>
                </a:solidFill>
                <a:latin typeface="Palatino Linotype" panose="02040502050505030304" pitchFamily="18" charset="0"/>
              </a:rPr>
              <a:t>Musikhochschulen</a:t>
            </a:r>
            <a:endParaRPr lang="en-US" sz="1400" dirty="0">
              <a:solidFill>
                <a:prstClr val="black">
                  <a:lumMod val="95000"/>
                  <a:lumOff val="5000"/>
                </a:prstClr>
              </a:solidFill>
              <a:latin typeface="Palatino Linotype" panose="02040502050505030304" pitchFamily="18" charset="0"/>
            </a:endParaRPr>
          </a:p>
          <a:p>
            <a:pPr marL="342900" indent="-342900" eaLnBrk="1" fontAlgn="auto" hangingPunct="1">
              <a:spcBef>
                <a:spcPts val="300"/>
              </a:spcBef>
              <a:spcAft>
                <a:spcPts val="0"/>
              </a:spcAft>
              <a:buClr>
                <a:prstClr val="black">
                  <a:lumMod val="95000"/>
                  <a:lumOff val="5000"/>
                </a:prstClr>
              </a:buClr>
              <a:buFont typeface="Arial" panose="020B0604020202020204" pitchFamily="34" charset="0"/>
              <a:buChar char="•"/>
              <a:defRPr/>
            </a:pPr>
            <a:r>
              <a:rPr lang="en-US" sz="1400" dirty="0">
                <a:solidFill>
                  <a:prstClr val="black">
                    <a:lumMod val="95000"/>
                    <a:lumOff val="5000"/>
                  </a:prstClr>
                </a:solidFill>
                <a:latin typeface="Palatino Linotype" panose="02040502050505030304" pitchFamily="18" charset="0"/>
              </a:rPr>
              <a:t> ELIA - European League of Institutes of the Arts</a:t>
            </a:r>
          </a:p>
          <a:p>
            <a:pPr eaLnBrk="1" fontAlgn="auto" hangingPunct="1">
              <a:spcBef>
                <a:spcPts val="600"/>
              </a:spcBef>
              <a:spcAft>
                <a:spcPts val="0"/>
              </a:spcAft>
              <a:buClr>
                <a:prstClr val="black">
                  <a:lumMod val="95000"/>
                  <a:lumOff val="5000"/>
                </a:prstClr>
              </a:buClr>
              <a:defRPr/>
            </a:pPr>
            <a:endParaRPr lang="en-US" sz="1400" dirty="0">
              <a:solidFill>
                <a:prstClr val="black">
                  <a:lumMod val="95000"/>
                  <a:lumOff val="5000"/>
                </a:prstClr>
              </a:solidFill>
              <a:latin typeface="Palatino Linotype" panose="02040502050505030304" pitchFamily="18" charset="0"/>
            </a:endParaRPr>
          </a:p>
          <a:p>
            <a:pPr eaLnBrk="1" fontAlgn="auto" hangingPunct="1">
              <a:spcBef>
                <a:spcPts val="600"/>
              </a:spcBef>
              <a:spcAft>
                <a:spcPts val="0"/>
              </a:spcAft>
              <a:buClr>
                <a:prstClr val="black">
                  <a:lumMod val="95000"/>
                  <a:lumOff val="5000"/>
                </a:prstClr>
              </a:buClr>
              <a:defRPr/>
            </a:pPr>
            <a:r>
              <a:rPr lang="en-US" sz="1400" dirty="0">
                <a:solidFill>
                  <a:prstClr val="black">
                    <a:lumMod val="95000"/>
                    <a:lumOff val="5000"/>
                  </a:prstClr>
                </a:solidFill>
                <a:latin typeface="Palatino Linotype" panose="02040502050505030304" pitchFamily="18" charset="0"/>
              </a:rPr>
              <a:t>The University of Novi Sad has been selected in September 2017 as the new </a:t>
            </a:r>
            <a:r>
              <a:rPr lang="en-US" sz="1400" dirty="0">
                <a:solidFill>
                  <a:srgbClr val="1F497D"/>
                </a:solidFill>
                <a:latin typeface="Palatino Linotype" panose="02040502050505030304" pitchFamily="18" charset="0"/>
              </a:rPr>
              <a:t>headquarters of the Secretariat of the Higher Education Institutions Consortium of China and 16 Central and Eastern European Countries</a:t>
            </a:r>
            <a:r>
              <a:rPr lang="en-US" sz="1400" dirty="0">
                <a:solidFill>
                  <a:prstClr val="black">
                    <a:lumMod val="95000"/>
                    <a:lumOff val="5000"/>
                  </a:prstClr>
                </a:solidFill>
                <a:latin typeface="Palatino Linotype" panose="02040502050505030304" pitchFamily="18" charset="0"/>
              </a:rPr>
              <a:t> in the framework of </a:t>
            </a:r>
            <a:r>
              <a:rPr lang="en-US" sz="1400" i="1" dirty="0">
                <a:solidFill>
                  <a:prstClr val="black">
                    <a:lumMod val="95000"/>
                    <a:lumOff val="5000"/>
                  </a:prstClr>
                </a:solidFill>
                <a:latin typeface="Palatino Linotype" panose="02040502050505030304" pitchFamily="18" charset="0"/>
              </a:rPr>
              <a:t>16+1 Mechanism</a:t>
            </a:r>
            <a:r>
              <a:rPr lang="en-US" sz="1400" dirty="0">
                <a:solidFill>
                  <a:prstClr val="black">
                    <a:lumMod val="95000"/>
                    <a:lumOff val="5000"/>
                  </a:prstClr>
                </a:solidFill>
                <a:latin typeface="Palatino Linotype" panose="02040502050505030304" pitchFamily="18" charset="0"/>
              </a:rPr>
              <a:t>, coordinating the Consortium activities together with the permanent Secretariat whose headquarters are in China.</a:t>
            </a:r>
            <a:endParaRPr lang="en-US" sz="1400" i="1" dirty="0">
              <a:solidFill>
                <a:prstClr val="black">
                  <a:lumMod val="95000"/>
                  <a:lumOff val="5000"/>
                </a:prstClr>
              </a:solidFill>
              <a:latin typeface="Palatino Linotype" panose="02040502050505030304" pitchFamily="18" charset="0"/>
            </a:endParaRPr>
          </a:p>
        </p:txBody>
      </p:sp>
    </p:spTree>
    <p:extLst>
      <p:ext uri="{BB962C8B-B14F-4D97-AF65-F5344CB8AC3E}">
        <p14:creationId xmlns:p14="http://schemas.microsoft.com/office/powerpoint/2010/main" val="946085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fakultet tehnickih nau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1143000"/>
            <a:ext cx="9139518" cy="4952999"/>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4376737"/>
            <a:ext cx="9144000" cy="838200"/>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latin typeface="Palatino Linotype" panose="02040502050505030304" pitchFamily="18" charset="0"/>
              </a:rPr>
              <a:t>FACULTY OF TECHNICAL SCIENCES</a:t>
            </a:r>
          </a:p>
        </p:txBody>
      </p:sp>
    </p:spTree>
    <p:extLst>
      <p:ext uri="{BB962C8B-B14F-4D97-AF65-F5344CB8AC3E}">
        <p14:creationId xmlns:p14="http://schemas.microsoft.com/office/powerpoint/2010/main" val="34284939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2" name="TextBox 11"/>
          <p:cNvSpPr txBox="1"/>
          <p:nvPr/>
        </p:nvSpPr>
        <p:spPr>
          <a:xfrm>
            <a:off x="3551538" y="1828800"/>
            <a:ext cx="5511116" cy="3231654"/>
          </a:xfrm>
          <a:prstGeom prst="rect">
            <a:avLst/>
          </a:prstGeom>
          <a:noFill/>
        </p:spPr>
        <p:txBody>
          <a:bodyPr wrap="square">
            <a:spAutoFit/>
          </a:bodyPr>
          <a:lstStyle/>
          <a:p>
            <a:pPr marL="342900" indent="-342900">
              <a:spcBef>
                <a:spcPts val="2400"/>
              </a:spcBef>
              <a:buFont typeface="Arial" panose="020B0604020202020204" pitchFamily="34" charset="0"/>
              <a:buChar char="•"/>
              <a:defRPr/>
            </a:pPr>
            <a:r>
              <a:rPr lang="en-US" dirty="0" smtClean="0">
                <a:solidFill>
                  <a:prstClr val="black">
                    <a:lumMod val="95000"/>
                    <a:lumOff val="5000"/>
                  </a:prstClr>
                </a:solidFill>
                <a:latin typeface="Palatino Linotype" panose="02040502050505030304" pitchFamily="18" charset="0"/>
              </a:rPr>
              <a:t>It </a:t>
            </a:r>
            <a:r>
              <a:rPr lang="en-US" dirty="0">
                <a:solidFill>
                  <a:prstClr val="black">
                    <a:lumMod val="95000"/>
                    <a:lumOff val="5000"/>
                  </a:prstClr>
                </a:solidFill>
                <a:latin typeface="Palatino Linotype" panose="02040502050505030304" pitchFamily="18" charset="0"/>
              </a:rPr>
              <a:t>was founded on 18th May 1960 as the Faculty of Mechanical Engineering.</a:t>
            </a:r>
          </a:p>
          <a:p>
            <a:pPr marL="342900" indent="-342900">
              <a:spcBef>
                <a:spcPts val="2400"/>
              </a:spcBef>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Faculty is accredited for conducting educational activities on 90 study </a:t>
            </a:r>
            <a:r>
              <a:rPr lang="en-US" dirty="0" smtClean="0">
                <a:solidFill>
                  <a:prstClr val="black">
                    <a:lumMod val="95000"/>
                    <a:lumOff val="5000"/>
                  </a:prstClr>
                </a:solidFill>
                <a:latin typeface="Palatino Linotype" panose="02040502050505030304" pitchFamily="18" charset="0"/>
              </a:rPr>
              <a:t>programs, </a:t>
            </a:r>
            <a:r>
              <a:rPr lang="en-US" dirty="0">
                <a:solidFill>
                  <a:prstClr val="black">
                    <a:lumMod val="95000"/>
                    <a:lumOff val="5000"/>
                  </a:prstClr>
                </a:solidFill>
                <a:latin typeface="Palatino Linotype" panose="02040502050505030304" pitchFamily="18" charset="0"/>
              </a:rPr>
              <a:t>m</a:t>
            </a:r>
            <a:r>
              <a:rPr lang="en-US" dirty="0" smtClean="0">
                <a:solidFill>
                  <a:prstClr val="black">
                    <a:lumMod val="95000"/>
                    <a:lumOff val="5000"/>
                  </a:prstClr>
                </a:solidFill>
                <a:latin typeface="Palatino Linotype" panose="02040502050505030304" pitchFamily="18" charset="0"/>
              </a:rPr>
              <a:t>ost </a:t>
            </a:r>
            <a:r>
              <a:rPr lang="en-US" dirty="0">
                <a:solidFill>
                  <a:prstClr val="black">
                    <a:lumMod val="95000"/>
                    <a:lumOff val="5000"/>
                  </a:prstClr>
                </a:solidFill>
                <a:latin typeface="Palatino Linotype" panose="02040502050505030304" pitchFamily="18" charset="0"/>
              </a:rPr>
              <a:t>of these </a:t>
            </a:r>
            <a:r>
              <a:rPr lang="en-US" dirty="0" smtClean="0">
                <a:solidFill>
                  <a:prstClr val="black">
                    <a:lumMod val="95000"/>
                    <a:lumOff val="5000"/>
                  </a:prstClr>
                </a:solidFill>
                <a:latin typeface="Palatino Linotype" panose="02040502050505030304" pitchFamily="18" charset="0"/>
              </a:rPr>
              <a:t>programs </a:t>
            </a:r>
            <a:r>
              <a:rPr lang="en-US" dirty="0">
                <a:solidFill>
                  <a:prstClr val="black">
                    <a:lumMod val="95000"/>
                    <a:lumOff val="5000"/>
                  </a:prstClr>
                </a:solidFill>
                <a:latin typeface="Palatino Linotype" panose="02040502050505030304" pitchFamily="18" charset="0"/>
              </a:rPr>
              <a:t>are accredited </a:t>
            </a:r>
            <a:r>
              <a:rPr lang="en-US" dirty="0" smtClean="0">
                <a:solidFill>
                  <a:prstClr val="black">
                    <a:lumMod val="95000"/>
                    <a:lumOff val="5000"/>
                  </a:prstClr>
                </a:solidFill>
                <a:latin typeface="Palatino Linotype" panose="02040502050505030304" pitchFamily="18" charset="0"/>
              </a:rPr>
              <a:t>in </a:t>
            </a:r>
            <a:r>
              <a:rPr lang="en-US" dirty="0">
                <a:solidFill>
                  <a:prstClr val="black">
                    <a:lumMod val="95000"/>
                    <a:lumOff val="5000"/>
                  </a:prstClr>
                </a:solidFill>
                <a:latin typeface="Palatino Linotype" panose="02040502050505030304" pitchFamily="18" charset="0"/>
              </a:rPr>
              <a:t>English.</a:t>
            </a:r>
          </a:p>
          <a:p>
            <a:pPr marL="342900" indent="-342900">
              <a:spcBef>
                <a:spcPts val="2400"/>
              </a:spcBef>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Faculty comprises 13 departments, 10 administrative units and 33 research centers.</a:t>
            </a:r>
          </a:p>
          <a:p>
            <a:pPr marL="342900" indent="-342900">
              <a:spcBef>
                <a:spcPts val="2400"/>
              </a:spcBef>
              <a:buFont typeface="Arial" panose="020B0604020202020204" pitchFamily="34" charset="0"/>
              <a:buChar char="•"/>
              <a:defRPr/>
            </a:pPr>
            <a:r>
              <a:rPr lang="en-US" dirty="0">
                <a:solidFill>
                  <a:prstClr val="black">
                    <a:lumMod val="95000"/>
                    <a:lumOff val="5000"/>
                  </a:prstClr>
                </a:solidFill>
                <a:latin typeface="Palatino Linotype" panose="02040502050505030304" pitchFamily="18" charset="0"/>
              </a:rPr>
              <a:t>Faculty counts over </a:t>
            </a:r>
            <a:r>
              <a:rPr lang="en-US" dirty="0" smtClean="0">
                <a:solidFill>
                  <a:prstClr val="black">
                    <a:lumMod val="95000"/>
                    <a:lumOff val="5000"/>
                  </a:prstClr>
                </a:solidFill>
                <a:latin typeface="Palatino Linotype" panose="02040502050505030304" pitchFamily="18" charset="0"/>
              </a:rPr>
              <a:t>14</a:t>
            </a:r>
            <a:r>
              <a:rPr lang="sr-Latn-RS" dirty="0" smtClean="0">
                <a:solidFill>
                  <a:prstClr val="black">
                    <a:lumMod val="95000"/>
                    <a:lumOff val="5000"/>
                  </a:prstClr>
                </a:solidFill>
                <a:latin typeface="Palatino Linotype" panose="02040502050505030304" pitchFamily="18" charset="0"/>
              </a:rPr>
              <a:t>,</a:t>
            </a:r>
            <a:r>
              <a:rPr lang="en-US" dirty="0" smtClean="0">
                <a:solidFill>
                  <a:prstClr val="black">
                    <a:lumMod val="95000"/>
                    <a:lumOff val="5000"/>
                  </a:prstClr>
                </a:solidFill>
                <a:latin typeface="Palatino Linotype" panose="02040502050505030304" pitchFamily="18" charset="0"/>
              </a:rPr>
              <a:t>000 </a:t>
            </a:r>
            <a:r>
              <a:rPr lang="en-US" dirty="0">
                <a:solidFill>
                  <a:prstClr val="black">
                    <a:lumMod val="95000"/>
                    <a:lumOff val="5000"/>
                  </a:prstClr>
                </a:solidFill>
                <a:latin typeface="Palatino Linotype" panose="02040502050505030304" pitchFamily="18" charset="0"/>
              </a:rPr>
              <a:t>students.</a:t>
            </a:r>
          </a:p>
        </p:txBody>
      </p:sp>
      <p:pic>
        <p:nvPicPr>
          <p:cNvPr id="13" name="Picture 12" descr="BAN_8527.JPG"/>
          <p:cNvPicPr>
            <a:picLocks noChangeAspect="1"/>
          </p:cNvPicPr>
          <p:nvPr/>
        </p:nvPicPr>
        <p:blipFill>
          <a:blip r:embed="rId6"/>
          <a:stretch>
            <a:fillRect/>
          </a:stretch>
        </p:blipFill>
        <p:spPr>
          <a:xfrm>
            <a:off x="80682" y="1409700"/>
            <a:ext cx="3195918" cy="4802611"/>
          </a:xfrm>
          <a:prstGeom prst="rect">
            <a:avLst/>
          </a:prstGeom>
          <a:noFill/>
          <a:ln>
            <a:noFill/>
          </a:ln>
        </p:spPr>
      </p:pic>
    </p:spTree>
    <p:extLst>
      <p:ext uri="{BB962C8B-B14F-4D97-AF65-F5344CB8AC3E}">
        <p14:creationId xmlns:p14="http://schemas.microsoft.com/office/powerpoint/2010/main" val="340956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5" name="Content Placeholder 1"/>
          <p:cNvSpPr txBox="1">
            <a:spLocks/>
          </p:cNvSpPr>
          <p:nvPr/>
        </p:nvSpPr>
        <p:spPr>
          <a:xfrm>
            <a:off x="3560763" y="1357313"/>
            <a:ext cx="5049837" cy="46799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lnSpc>
                <a:spcPct val="150000"/>
              </a:lnSpc>
              <a:buFont typeface="Wingdings 3" pitchFamily="18" charset="2"/>
              <a:buNone/>
              <a:defRPr/>
            </a:pPr>
            <a:r>
              <a:rPr lang="en-US" sz="1800" b="1" dirty="0" smtClean="0">
                <a:latin typeface="Palatino Linotype" panose="02040502050505030304" pitchFamily="18" charset="0"/>
                <a:cs typeface="Calibri" pitchFamily="34" charset="0"/>
              </a:rPr>
              <a:t>Departments</a:t>
            </a:r>
            <a:r>
              <a:rPr lang="en-US" sz="1800" dirty="0" smtClean="0">
                <a:latin typeface="Palatino Linotype" panose="02040502050505030304" pitchFamily="18" charset="0"/>
                <a:cs typeface="Calibri" pitchFamily="34" charset="0"/>
              </a:rPr>
              <a:t>:</a:t>
            </a:r>
          </a:p>
          <a:p>
            <a:pPr marL="395287" indent="-285750">
              <a:defRPr/>
            </a:pPr>
            <a:r>
              <a:rPr lang="en-US" sz="1600" dirty="0" smtClean="0">
                <a:latin typeface="Palatino Linotype" panose="02040502050505030304" pitchFamily="18" charset="0"/>
                <a:cs typeface="Calibri" pitchFamily="34" charset="0"/>
              </a:rPr>
              <a:t>Production Engineering</a:t>
            </a:r>
          </a:p>
          <a:p>
            <a:pPr marL="395287" indent="-285750">
              <a:defRPr/>
            </a:pPr>
            <a:r>
              <a:rPr lang="en-US" sz="1600" dirty="0" smtClean="0">
                <a:latin typeface="Palatino Linotype" panose="02040502050505030304" pitchFamily="18" charset="0"/>
                <a:cs typeface="Calibri" pitchFamily="34" charset="0"/>
              </a:rPr>
              <a:t>Mechanization and Design Engineering</a:t>
            </a:r>
          </a:p>
          <a:p>
            <a:pPr marL="395287" indent="-285750">
              <a:defRPr/>
            </a:pPr>
            <a:r>
              <a:rPr lang="en-US" sz="1600" dirty="0" smtClean="0">
                <a:latin typeface="Palatino Linotype" panose="02040502050505030304" pitchFamily="18" charset="0"/>
                <a:cs typeface="Calibri" pitchFamily="34" charset="0"/>
              </a:rPr>
              <a:t>Energy and Process Engineering</a:t>
            </a:r>
          </a:p>
          <a:p>
            <a:pPr marL="395287" indent="-285750">
              <a:defRPr/>
            </a:pPr>
            <a:r>
              <a:rPr lang="en-US" sz="1600" dirty="0" smtClean="0">
                <a:latin typeface="Palatino Linotype" panose="02040502050505030304" pitchFamily="18" charset="0"/>
                <a:cs typeface="Calibri" pitchFamily="34" charset="0"/>
              </a:rPr>
              <a:t>Technical Mechanics</a:t>
            </a:r>
          </a:p>
          <a:p>
            <a:pPr marL="395287" indent="-285750">
              <a:defRPr/>
            </a:pPr>
            <a:r>
              <a:rPr lang="en-US" sz="1600" dirty="0" smtClean="0">
                <a:latin typeface="Palatino Linotype" panose="02040502050505030304" pitchFamily="18" charset="0"/>
                <a:cs typeface="Calibri" pitchFamily="34" charset="0"/>
              </a:rPr>
              <a:t>Power, Electronic and Telecommunication Engineering</a:t>
            </a:r>
          </a:p>
          <a:p>
            <a:pPr marL="395287" indent="-285750">
              <a:defRPr/>
            </a:pPr>
            <a:r>
              <a:rPr lang="en-US" sz="1600" dirty="0" smtClean="0">
                <a:latin typeface="Palatino Linotype" panose="02040502050505030304" pitchFamily="18" charset="0"/>
                <a:cs typeface="Calibri" pitchFamily="34" charset="0"/>
              </a:rPr>
              <a:t>Computing and Control Engineering</a:t>
            </a:r>
          </a:p>
          <a:p>
            <a:pPr marL="395287" indent="-285750">
              <a:defRPr/>
            </a:pPr>
            <a:r>
              <a:rPr lang="en-US" sz="1600" dirty="0" smtClean="0">
                <a:latin typeface="Palatino Linotype" panose="02040502050505030304" pitchFamily="18" charset="0"/>
                <a:cs typeface="Calibri" pitchFamily="34" charset="0"/>
              </a:rPr>
              <a:t>Civil Engineering and Geodesy</a:t>
            </a:r>
          </a:p>
          <a:p>
            <a:pPr marL="395287" indent="-285750">
              <a:defRPr/>
            </a:pPr>
            <a:r>
              <a:rPr lang="en-US" sz="1600" dirty="0" smtClean="0">
                <a:latin typeface="Palatino Linotype" panose="02040502050505030304" pitchFamily="18" charset="0"/>
                <a:cs typeface="Calibri" pitchFamily="34" charset="0"/>
              </a:rPr>
              <a:t>Traffic Engineering</a:t>
            </a:r>
          </a:p>
          <a:p>
            <a:pPr marL="395287" indent="-285750">
              <a:defRPr/>
            </a:pPr>
            <a:r>
              <a:rPr lang="en-US" sz="1600" dirty="0" smtClean="0">
                <a:latin typeface="Palatino Linotype" panose="02040502050505030304" pitchFamily="18" charset="0"/>
                <a:cs typeface="Calibri" pitchFamily="34" charset="0"/>
              </a:rPr>
              <a:t>Architecture and Urban Planning</a:t>
            </a:r>
          </a:p>
          <a:p>
            <a:pPr marL="395287" indent="-285750">
              <a:defRPr/>
            </a:pPr>
            <a:r>
              <a:rPr lang="en-US" sz="1600" dirty="0" smtClean="0">
                <a:latin typeface="Palatino Linotype" panose="02040502050505030304" pitchFamily="18" charset="0"/>
                <a:cs typeface="Calibri" pitchFamily="34" charset="0"/>
              </a:rPr>
              <a:t>Industrial Engineering and Management</a:t>
            </a:r>
          </a:p>
          <a:p>
            <a:pPr marL="395287" indent="-285750">
              <a:defRPr/>
            </a:pPr>
            <a:r>
              <a:rPr lang="en-US" sz="1600" dirty="0" smtClean="0">
                <a:latin typeface="Palatino Linotype" panose="02040502050505030304" pitchFamily="18" charset="0"/>
                <a:cs typeface="Calibri" pitchFamily="34" charset="0"/>
              </a:rPr>
              <a:t>Graphic Engineering and Design</a:t>
            </a:r>
          </a:p>
          <a:p>
            <a:pPr marL="395287" indent="-285750">
              <a:defRPr/>
            </a:pPr>
            <a:r>
              <a:rPr lang="en-US" sz="1600" dirty="0" smtClean="0">
                <a:latin typeface="Palatino Linotype" panose="02040502050505030304" pitchFamily="18" charset="0"/>
                <a:cs typeface="Calibri" pitchFamily="34" charset="0"/>
              </a:rPr>
              <a:t>Environmental Engineering and Occupational Safety Engineering </a:t>
            </a:r>
          </a:p>
          <a:p>
            <a:pPr marL="395287" indent="-285750">
              <a:defRPr/>
            </a:pPr>
            <a:r>
              <a:rPr lang="en-US" sz="1600" dirty="0" smtClean="0">
                <a:latin typeface="Palatino Linotype" panose="02040502050505030304" pitchFamily="18" charset="0"/>
                <a:cs typeface="Calibri" pitchFamily="34" charset="0"/>
              </a:rPr>
              <a:t>Fundamental disciplines in Engineering</a:t>
            </a:r>
          </a:p>
          <a:p>
            <a:pPr>
              <a:defRPr/>
            </a:pPr>
            <a:endParaRPr lang="en-GB" sz="1600" dirty="0">
              <a:latin typeface="Palatino Linotype" panose="02040502050505030304" pitchFamily="18" charset="0"/>
              <a:cs typeface="Calibri" pitchFamily="34" charset="0"/>
            </a:endParaRPr>
          </a:p>
        </p:txBody>
      </p:sp>
      <p:pic>
        <p:nvPicPr>
          <p:cNvPr id="12" name="Picture 2" descr="C:\Users\FTN\Desktop\Prezentacije FTN\grid_centar_06.jpg"/>
          <p:cNvPicPr>
            <a:picLocks noChangeAspect="1" noChangeArrowheads="1"/>
          </p:cNvPicPr>
          <p:nvPr/>
        </p:nvPicPr>
        <p:blipFill>
          <a:blip r:embed="rId6"/>
          <a:srcRect/>
          <a:stretch>
            <a:fillRect/>
          </a:stretch>
        </p:blipFill>
        <p:spPr bwMode="auto">
          <a:xfrm>
            <a:off x="381000" y="1524000"/>
            <a:ext cx="3017837" cy="2011363"/>
          </a:xfrm>
          <a:prstGeom prst="rect">
            <a:avLst/>
          </a:prstGeom>
          <a:noFill/>
          <a:ln>
            <a:noFill/>
          </a:ln>
        </p:spPr>
      </p:pic>
      <p:pic>
        <p:nvPicPr>
          <p:cNvPr id="16" name="Picture 3" descr="C:\Users\FTN\Desktop\Prezentacije FTN\industrijsko inzenjerstvo.jpg"/>
          <p:cNvPicPr>
            <a:picLocks noChangeAspect="1" noChangeArrowheads="1"/>
          </p:cNvPicPr>
          <p:nvPr/>
        </p:nvPicPr>
        <p:blipFill>
          <a:blip r:embed="rId7"/>
          <a:stretch>
            <a:fillRect/>
          </a:stretch>
        </p:blipFill>
        <p:spPr bwMode="auto">
          <a:xfrm>
            <a:off x="400050" y="4024313"/>
            <a:ext cx="3017837" cy="2008187"/>
          </a:xfrm>
          <a:prstGeom prst="rect">
            <a:avLst/>
          </a:prstGeom>
          <a:noFill/>
          <a:ln>
            <a:noFill/>
          </a:ln>
        </p:spPr>
      </p:pic>
    </p:spTree>
    <p:extLst>
      <p:ext uri="{BB962C8B-B14F-4D97-AF65-F5344CB8AC3E}">
        <p14:creationId xmlns:p14="http://schemas.microsoft.com/office/powerpoint/2010/main" val="15285956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1000" tmFilter="0, 0; .2, .5; .8, .5; 1, 0"/>
                                        <p:tgtEl>
                                          <p:spTgt spid="15">
                                            <p:txEl>
                                              <p:pRg st="7" end="7"/>
                                            </p:txEl>
                                          </p:spTgt>
                                        </p:tgtEl>
                                      </p:cBhvr>
                                    </p:animEffect>
                                    <p:animScale>
                                      <p:cBhvr>
                                        <p:cTn id="7" dur="500" autoRev="1" fill="hold"/>
                                        <p:tgtEl>
                                          <p:spTgt spid="15">
                                            <p:txEl>
                                              <p:pRg st="7" end="7"/>
                                            </p:txEl>
                                          </p:spTgt>
                                        </p:tgtEl>
                                      </p:cBhvr>
                                      <p:by x="105000" y="105000"/>
                                    </p:animScale>
                                  </p:childTnLst>
                                </p:cTn>
                              </p:par>
                            </p:childTnLst>
                          </p:cTn>
                        </p:par>
                        <p:par>
                          <p:cTn id="8" fill="hold">
                            <p:stCondLst>
                              <p:cond delay="1000"/>
                            </p:stCondLst>
                            <p:childTnLst>
                              <p:par>
                                <p:cTn id="9" presetID="26" presetClass="emph" presetSubtype="0" repeatCount="indefinite" fill="hold" nodeType="afterEffect">
                                  <p:stCondLst>
                                    <p:cond delay="0"/>
                                  </p:stCondLst>
                                  <p:endCondLst>
                                    <p:cond evt="onNext" delay="0">
                                      <p:tgtEl>
                                        <p:sldTgt/>
                                      </p:tgtEl>
                                    </p:cond>
                                  </p:endCondLst>
                                  <p:childTnLst>
                                    <p:animEffect transition="out" filter="fade">
                                      <p:cBhvr>
                                        <p:cTn id="10" dur="1000" tmFilter="0, 0; .2, .5; .8, .5; 1, 0"/>
                                        <p:tgtEl>
                                          <p:spTgt spid="15">
                                            <p:txEl>
                                              <p:pRg st="12" end="12"/>
                                            </p:txEl>
                                          </p:spTgt>
                                        </p:tgtEl>
                                      </p:cBhvr>
                                    </p:animEffect>
                                    <p:animScale>
                                      <p:cBhvr>
                                        <p:cTn id="11" dur="500" autoRev="1" fill="hold"/>
                                        <p:tgtEl>
                                          <p:spTgt spid="15">
                                            <p:txEl>
                                              <p:pRg st="12" end="1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5" name="Content Placeholder 1"/>
          <p:cNvSpPr txBox="1">
            <a:spLocks/>
          </p:cNvSpPr>
          <p:nvPr/>
        </p:nvSpPr>
        <p:spPr>
          <a:xfrm>
            <a:off x="3865563" y="1738313"/>
            <a:ext cx="5049837" cy="4205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800" dirty="0" smtClean="0">
                <a:latin typeface="Palatino Linotype" panose="02040502050505030304" pitchFamily="18" charset="0"/>
                <a:cs typeface="Calibri" pitchFamily="34" charset="0"/>
              </a:rPr>
              <a:t>The </a:t>
            </a:r>
            <a:r>
              <a:rPr lang="en-US" sz="1800" dirty="0">
                <a:latin typeface="Palatino Linotype" panose="02040502050505030304" pitchFamily="18" charset="0"/>
                <a:cs typeface="Calibri" pitchFamily="34" charset="0"/>
              </a:rPr>
              <a:t>activities of the Faculty of Technical Sciences are threefold:  </a:t>
            </a:r>
          </a:p>
          <a:p>
            <a:pPr marL="898525" indent="-393700">
              <a:defRPr/>
            </a:pPr>
            <a:r>
              <a:rPr lang="en-US" sz="1800" dirty="0">
                <a:latin typeface="Palatino Linotype" panose="02040502050505030304" pitchFamily="18" charset="0"/>
                <a:cs typeface="Calibri" pitchFamily="34" charset="0"/>
              </a:rPr>
              <a:t>education,</a:t>
            </a:r>
          </a:p>
          <a:p>
            <a:pPr marL="898525" indent="-393700">
              <a:defRPr/>
            </a:pPr>
            <a:r>
              <a:rPr lang="en-US" sz="1800" dirty="0">
                <a:latin typeface="Palatino Linotype" panose="02040502050505030304" pitchFamily="18" charset="0"/>
                <a:cs typeface="Calibri" pitchFamily="34" charset="0"/>
              </a:rPr>
              <a:t>research and development, </a:t>
            </a:r>
          </a:p>
          <a:p>
            <a:pPr marL="898525" indent="-393700">
              <a:defRPr/>
            </a:pPr>
            <a:r>
              <a:rPr lang="en-US" sz="1800" dirty="0">
                <a:latin typeface="Palatino Linotype" panose="02040502050505030304" pitchFamily="18" charset="0"/>
                <a:cs typeface="Calibri" pitchFamily="34" charset="0"/>
              </a:rPr>
              <a:t>applied research.</a:t>
            </a:r>
          </a:p>
          <a:p>
            <a:pPr>
              <a:defRPr/>
            </a:pPr>
            <a:endParaRPr lang="sr-Latn-RS" sz="1800" dirty="0" smtClean="0">
              <a:latin typeface="Palatino Linotype" panose="02040502050505030304" pitchFamily="18" charset="0"/>
              <a:cs typeface="Calibri" pitchFamily="34" charset="0"/>
            </a:endParaRPr>
          </a:p>
          <a:p>
            <a:pPr marL="0" indent="0">
              <a:buNone/>
              <a:defRPr/>
            </a:pPr>
            <a:r>
              <a:rPr lang="en-US" sz="1800" dirty="0">
                <a:latin typeface="Palatino Linotype" panose="02040502050505030304" pitchFamily="18" charset="0"/>
                <a:cs typeface="Calibri" pitchFamily="34" charset="0"/>
              </a:rPr>
              <a:t>The Faculty of Technical Sciences offers education in four areas:</a:t>
            </a:r>
          </a:p>
          <a:p>
            <a:pPr marL="898525" indent="-393700">
              <a:defRPr/>
            </a:pPr>
            <a:r>
              <a:rPr lang="en-US" sz="1800" dirty="0">
                <a:latin typeface="Palatino Linotype" panose="02040502050505030304" pitchFamily="18" charset="0"/>
                <a:cs typeface="Calibri" pitchFamily="34" charset="0"/>
              </a:rPr>
              <a:t>technology and engineering, </a:t>
            </a:r>
          </a:p>
          <a:p>
            <a:pPr marL="898525" indent="-393700">
              <a:defRPr/>
            </a:pPr>
            <a:r>
              <a:rPr lang="en-US" sz="1800" dirty="0">
                <a:latin typeface="Palatino Linotype" panose="02040502050505030304" pitchFamily="18" charset="0"/>
                <a:cs typeface="Calibri" pitchFamily="34" charset="0"/>
              </a:rPr>
              <a:t>science and mathematics, </a:t>
            </a:r>
          </a:p>
          <a:p>
            <a:pPr marL="898525" indent="-393700">
              <a:defRPr/>
            </a:pPr>
            <a:r>
              <a:rPr lang="en-US" sz="1800" dirty="0">
                <a:latin typeface="Palatino Linotype" panose="02040502050505030304" pitchFamily="18" charset="0"/>
                <a:cs typeface="Calibri" pitchFamily="34" charset="0"/>
              </a:rPr>
              <a:t>social sciences and </a:t>
            </a:r>
          </a:p>
          <a:p>
            <a:pPr marL="898525" indent="-393700">
              <a:defRPr/>
            </a:pPr>
            <a:r>
              <a:rPr lang="en-US" sz="1800" dirty="0">
                <a:latin typeface="Palatino Linotype" panose="02040502050505030304" pitchFamily="18" charset="0"/>
                <a:cs typeface="Calibri" pitchFamily="34" charset="0"/>
              </a:rPr>
              <a:t>arts and fine arts. </a:t>
            </a:r>
          </a:p>
          <a:p>
            <a:pPr marL="0" indent="0">
              <a:buNone/>
              <a:defRPr/>
            </a:pPr>
            <a:endParaRPr lang="en-GB" sz="1800" dirty="0">
              <a:latin typeface="Palatino Linotype" panose="02040502050505030304" pitchFamily="18" charset="0"/>
              <a:cs typeface="Calibri" pitchFamily="34" charset="0"/>
            </a:endParaRPr>
          </a:p>
        </p:txBody>
      </p:sp>
      <p:pic>
        <p:nvPicPr>
          <p:cNvPr id="13" name="Picture 12" descr="BAN_8577.JPG"/>
          <p:cNvPicPr>
            <a:picLocks noChangeAspect="1"/>
          </p:cNvPicPr>
          <p:nvPr/>
        </p:nvPicPr>
        <p:blipFill>
          <a:blip r:embed="rId6"/>
          <a:srcRect l="8163"/>
          <a:stretch>
            <a:fillRect/>
          </a:stretch>
        </p:blipFill>
        <p:spPr>
          <a:xfrm>
            <a:off x="304800" y="1371600"/>
            <a:ext cx="3200400" cy="2319337"/>
          </a:xfrm>
          <a:prstGeom prst="rect">
            <a:avLst/>
          </a:prstGeom>
          <a:noFill/>
          <a:ln>
            <a:noFill/>
          </a:ln>
        </p:spPr>
      </p:pic>
      <p:pic>
        <p:nvPicPr>
          <p:cNvPr id="17" name="Picture 16" descr="BAN_6691.JPG"/>
          <p:cNvPicPr>
            <a:picLocks noChangeAspect="1"/>
          </p:cNvPicPr>
          <p:nvPr/>
        </p:nvPicPr>
        <p:blipFill>
          <a:blip r:embed="rId7"/>
          <a:stretch>
            <a:fillRect/>
          </a:stretch>
        </p:blipFill>
        <p:spPr>
          <a:xfrm>
            <a:off x="304800" y="3897312"/>
            <a:ext cx="3200400" cy="2130425"/>
          </a:xfrm>
          <a:prstGeom prst="rect">
            <a:avLst/>
          </a:prstGeom>
          <a:noFill/>
          <a:ln>
            <a:noFill/>
          </a:ln>
        </p:spPr>
      </p:pic>
    </p:spTree>
    <p:extLst>
      <p:ext uri="{BB962C8B-B14F-4D97-AF65-F5344CB8AC3E}">
        <p14:creationId xmlns:p14="http://schemas.microsoft.com/office/powerpoint/2010/main" val="14286888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2" name="Content Placeholder 2"/>
          <p:cNvSpPr txBox="1">
            <a:spLocks/>
          </p:cNvSpPr>
          <p:nvPr/>
        </p:nvSpPr>
        <p:spPr>
          <a:xfrm>
            <a:off x="142875" y="1428750"/>
            <a:ext cx="8677275" cy="7096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40000"/>
              </a:lnSpc>
              <a:spcAft>
                <a:spcPts val="1800"/>
              </a:spcAft>
              <a:buFont typeface="Wingdings 3" pitchFamily="18" charset="2"/>
              <a:buNone/>
            </a:pPr>
            <a:r>
              <a:rPr lang="en-US" altLang="en-US" sz="2400" b="1" u="sng" dirty="0" smtClean="0">
                <a:latin typeface="Palatino Linotype" panose="02040502050505030304" pitchFamily="18" charset="0"/>
                <a:ea typeface="Calibri" pitchFamily="34" charset="0"/>
                <a:cs typeface="Calibri" pitchFamily="34" charset="0"/>
              </a:rPr>
              <a:t>Academic studies </a:t>
            </a:r>
            <a:r>
              <a:rPr lang="en-US" altLang="en-US" sz="2400" dirty="0" smtClean="0">
                <a:latin typeface="Palatino Linotype" panose="02040502050505030304" pitchFamily="18" charset="0"/>
                <a:ea typeface="Calibri" pitchFamily="34" charset="0"/>
                <a:cs typeface="Calibri" pitchFamily="34" charset="0"/>
              </a:rPr>
              <a:t>are organized as:</a:t>
            </a:r>
          </a:p>
        </p:txBody>
      </p:sp>
      <p:sp>
        <p:nvSpPr>
          <p:cNvPr id="16" name="Content Placeholder 2"/>
          <p:cNvSpPr txBox="1">
            <a:spLocks/>
          </p:cNvSpPr>
          <p:nvPr/>
        </p:nvSpPr>
        <p:spPr bwMode="auto">
          <a:xfrm>
            <a:off x="228600" y="2270125"/>
            <a:ext cx="86772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a:solidFill>
                  <a:schemeClr val="tx1"/>
                </a:solidFill>
                <a:latin typeface="Arial" charset="0"/>
              </a:defRPr>
            </a:lvl1pPr>
            <a:lvl2pPr marL="620713" indent="-2286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09537" indent="0" algn="just" eaLnBrk="1" hangingPunct="1">
              <a:spcBef>
                <a:spcPts val="1800"/>
              </a:spcBef>
              <a:buClr>
                <a:schemeClr val="accent1"/>
              </a:buClr>
              <a:buSzPct val="68000"/>
            </a:pPr>
            <a:r>
              <a:rPr lang="en-US" altLang="en-US" sz="2000" b="1" dirty="0">
                <a:latin typeface="Palatino Linotype" panose="02040502050505030304" pitchFamily="18" charset="0"/>
                <a:ea typeface="Calibri" pitchFamily="34" charset="0"/>
                <a:cs typeface="Calibri" pitchFamily="34" charset="0"/>
              </a:rPr>
              <a:t>Undergraduate academic studies (1st cycle studies) </a:t>
            </a:r>
            <a:endParaRPr lang="en-US" altLang="en-US" sz="2000" dirty="0">
              <a:latin typeface="Palatino Linotype" panose="02040502050505030304" pitchFamily="18" charset="0"/>
              <a:ea typeface="Calibri" pitchFamily="34" charset="0"/>
              <a:cs typeface="Calibri" pitchFamily="34" charset="0"/>
            </a:endParaRPr>
          </a:p>
          <a:p>
            <a:pPr lvl="1" algn="just" eaLnBrk="1" hangingPunct="1">
              <a:spcBef>
                <a:spcPts val="300"/>
              </a:spcBef>
              <a:buClr>
                <a:schemeClr val="accent1"/>
              </a:buClr>
              <a:buFont typeface="Verdana" pitchFamily="34" charset="0"/>
              <a:buChar char="◦"/>
            </a:pPr>
            <a:r>
              <a:rPr lang="en-US" altLang="en-US" sz="1600" dirty="0">
                <a:latin typeface="Palatino Linotype" panose="02040502050505030304" pitchFamily="18" charset="0"/>
                <a:ea typeface="Calibri" pitchFamily="34" charset="0"/>
                <a:cs typeface="Calibri" pitchFamily="34" charset="0"/>
              </a:rPr>
              <a:t>last for 4 years (at least 240 ECTS)</a:t>
            </a:r>
          </a:p>
          <a:p>
            <a:pPr marL="109537" indent="0" algn="just" eaLnBrk="1" hangingPunct="1">
              <a:spcBef>
                <a:spcPts val="1800"/>
              </a:spcBef>
              <a:buClr>
                <a:schemeClr val="accent1"/>
              </a:buClr>
              <a:buSzPct val="68000"/>
            </a:pPr>
            <a:r>
              <a:rPr lang="en-US" altLang="en-US" sz="2000" b="1" dirty="0" smtClean="0">
                <a:latin typeface="Palatino Linotype" panose="02040502050505030304" pitchFamily="18" charset="0"/>
                <a:ea typeface="Calibri" pitchFamily="34" charset="0"/>
                <a:cs typeface="Calibri" pitchFamily="34" charset="0"/>
              </a:rPr>
              <a:t>Master </a:t>
            </a:r>
            <a:r>
              <a:rPr lang="en-US" altLang="en-US" sz="2000" b="1" dirty="0">
                <a:latin typeface="Palatino Linotype" panose="02040502050505030304" pitchFamily="18" charset="0"/>
                <a:ea typeface="Calibri" pitchFamily="34" charset="0"/>
                <a:cs typeface="Calibri" pitchFamily="34" charset="0"/>
              </a:rPr>
              <a:t>academic studies (2nd cycle studies)</a:t>
            </a:r>
          </a:p>
          <a:p>
            <a:pPr lvl="1" algn="just" eaLnBrk="1" hangingPunct="1">
              <a:spcBef>
                <a:spcPts val="300"/>
              </a:spcBef>
              <a:buClr>
                <a:schemeClr val="accent1"/>
              </a:buClr>
              <a:buFont typeface="Verdana" pitchFamily="34" charset="0"/>
              <a:buChar char="◦"/>
            </a:pPr>
            <a:r>
              <a:rPr lang="en-US" altLang="en-US" sz="1600" dirty="0">
                <a:latin typeface="Palatino Linotype" panose="02040502050505030304" pitchFamily="18" charset="0"/>
                <a:ea typeface="Calibri" pitchFamily="34" charset="0"/>
                <a:cs typeface="Calibri" pitchFamily="34" charset="0"/>
              </a:rPr>
              <a:t>depending on the study program last for 1 year (at least 60 ECTS) or 2 years (120 ECTS) </a:t>
            </a:r>
          </a:p>
          <a:p>
            <a:pPr marL="109537" indent="0" algn="just" eaLnBrk="1" hangingPunct="1">
              <a:spcBef>
                <a:spcPts val="1800"/>
              </a:spcBef>
              <a:buClr>
                <a:schemeClr val="accent1"/>
              </a:buClr>
              <a:buSzPct val="68000"/>
            </a:pPr>
            <a:r>
              <a:rPr lang="en-US" altLang="en-US" sz="2000" b="1" dirty="0">
                <a:latin typeface="Palatino Linotype" panose="02040502050505030304" pitchFamily="18" charset="0"/>
                <a:ea typeface="Calibri" pitchFamily="34" charset="0"/>
                <a:cs typeface="Calibri" pitchFamily="34" charset="0"/>
              </a:rPr>
              <a:t>Specialist academic studies (2nd cycle studies)</a:t>
            </a:r>
          </a:p>
          <a:p>
            <a:pPr lvl="1" algn="just" eaLnBrk="1" hangingPunct="1">
              <a:spcBef>
                <a:spcPts val="300"/>
              </a:spcBef>
              <a:buClr>
                <a:schemeClr val="accent1"/>
              </a:buClr>
              <a:buFont typeface="Verdana" pitchFamily="34" charset="0"/>
              <a:buChar char="◦"/>
            </a:pPr>
            <a:r>
              <a:rPr lang="en-US" altLang="en-US" sz="1600" dirty="0">
                <a:latin typeface="Palatino Linotype" panose="02040502050505030304" pitchFamily="18" charset="0"/>
                <a:ea typeface="Calibri" pitchFamily="34" charset="0"/>
                <a:cs typeface="Calibri" pitchFamily="34" charset="0"/>
              </a:rPr>
              <a:t>last for 1 year (at least 60 ECTS) or 1.5 year (worth 90 ECTS)</a:t>
            </a:r>
          </a:p>
          <a:p>
            <a:pPr marL="109537" indent="0" algn="just" eaLnBrk="1" hangingPunct="1">
              <a:spcBef>
                <a:spcPts val="1800"/>
              </a:spcBef>
              <a:buClr>
                <a:schemeClr val="accent1"/>
              </a:buClr>
              <a:buSzPct val="68000"/>
            </a:pPr>
            <a:r>
              <a:rPr lang="en-US" altLang="en-US" sz="2000" b="1" dirty="0">
                <a:latin typeface="Palatino Linotype" panose="02040502050505030304" pitchFamily="18" charset="0"/>
                <a:ea typeface="Calibri" pitchFamily="34" charset="0"/>
                <a:cs typeface="Calibri" pitchFamily="34" charset="0"/>
              </a:rPr>
              <a:t>Doctoral academic studies (3rd cycle studies)</a:t>
            </a:r>
          </a:p>
          <a:p>
            <a:pPr lvl="1" algn="just" eaLnBrk="1" hangingPunct="1">
              <a:spcBef>
                <a:spcPts val="300"/>
              </a:spcBef>
              <a:buClr>
                <a:schemeClr val="accent1"/>
              </a:buClr>
              <a:buFont typeface="Verdana" pitchFamily="34" charset="0"/>
              <a:buChar char="◦"/>
            </a:pPr>
            <a:r>
              <a:rPr lang="en-US" altLang="en-US" sz="1600" dirty="0">
                <a:latin typeface="Palatino Linotype" panose="02040502050505030304" pitchFamily="18" charset="0"/>
                <a:ea typeface="Calibri" pitchFamily="34" charset="0"/>
                <a:cs typeface="Calibri" pitchFamily="34" charset="0"/>
              </a:rPr>
              <a:t>last for 3 years and are worth at least 180 ЕСTS</a:t>
            </a:r>
          </a:p>
          <a:p>
            <a:pPr eaLnBrk="1" hangingPunct="1">
              <a:lnSpc>
                <a:spcPct val="140000"/>
              </a:lnSpc>
              <a:spcBef>
                <a:spcPts val="400"/>
              </a:spcBef>
              <a:buClr>
                <a:schemeClr val="accent1"/>
              </a:buClr>
              <a:buSzPct val="68000"/>
              <a:buFont typeface="Wingdings 3" pitchFamily="18" charset="2"/>
              <a:buNone/>
            </a:pPr>
            <a:endParaRPr lang="en-US" altLang="en-US" sz="600" dirty="0">
              <a:latin typeface="Palatino Linotype" panose="02040502050505030304" pitchFamily="18" charset="0"/>
            </a:endParaRPr>
          </a:p>
        </p:txBody>
      </p:sp>
    </p:spTree>
    <p:extLst>
      <p:ext uri="{BB962C8B-B14F-4D97-AF65-F5344CB8AC3E}">
        <p14:creationId xmlns:p14="http://schemas.microsoft.com/office/powerpoint/2010/main" val="464324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grpSp>
        <p:nvGrpSpPr>
          <p:cNvPr id="9" name="Group 9"/>
          <p:cNvGrpSpPr>
            <a:grpSpLocks/>
          </p:cNvGrpSpPr>
          <p:nvPr/>
        </p:nvGrpSpPr>
        <p:grpSpPr bwMode="auto">
          <a:xfrm>
            <a:off x="389161" y="2971800"/>
            <a:ext cx="8387082" cy="2535238"/>
            <a:chOff x="483885" y="2259248"/>
            <a:chExt cx="11961351" cy="3510027"/>
          </a:xfrm>
        </p:grpSpPr>
        <p:pic>
          <p:nvPicPr>
            <p:cNvPr id="1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85" y="2868830"/>
              <a:ext cx="2900445" cy="290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72907" y="2867722"/>
              <a:ext cx="2876797" cy="287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2864890"/>
              <a:ext cx="2882462" cy="288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74515" y="2883693"/>
              <a:ext cx="2870721" cy="287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8"/>
            <p:cNvSpPr>
              <a:spLocks noChangeArrowheads="1"/>
            </p:cNvSpPr>
            <p:nvPr/>
          </p:nvSpPr>
          <p:spPr bwMode="auto">
            <a:xfrm>
              <a:off x="1093205" y="2259248"/>
              <a:ext cx="1681807" cy="4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dirty="0">
                  <a:solidFill>
                    <a:srgbClr val="003366"/>
                  </a:solidFill>
                  <a:latin typeface="Palatino Linotype" pitchFamily="18" charset="0"/>
                </a:rPr>
                <a:t>NOVI SAD</a:t>
              </a:r>
              <a:endParaRPr lang="sr-Latn-RS" altLang="en-US" sz="2200" dirty="0">
                <a:solidFill>
                  <a:srgbClr val="003366"/>
                </a:solidFill>
                <a:latin typeface="Arial" charset="0"/>
              </a:endParaRPr>
            </a:p>
          </p:txBody>
        </p:sp>
        <p:sp>
          <p:nvSpPr>
            <p:cNvPr id="17" name="Rectangle 15"/>
            <p:cNvSpPr>
              <a:spLocks noChangeArrowheads="1"/>
            </p:cNvSpPr>
            <p:nvPr/>
          </p:nvSpPr>
          <p:spPr bwMode="auto">
            <a:xfrm>
              <a:off x="7151970" y="2259249"/>
              <a:ext cx="1718674" cy="4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a:solidFill>
                    <a:srgbClr val="003366"/>
                  </a:solidFill>
                  <a:latin typeface="Palatino Linotype" pitchFamily="18" charset="0"/>
                </a:rPr>
                <a:t>SUBOTICA</a:t>
              </a:r>
              <a:endParaRPr lang="sr-Latn-RS" altLang="en-US" sz="2200">
                <a:solidFill>
                  <a:srgbClr val="003366"/>
                </a:solidFill>
                <a:latin typeface="Arial" charset="0"/>
              </a:endParaRPr>
            </a:p>
          </p:txBody>
        </p:sp>
        <p:sp>
          <p:nvSpPr>
            <p:cNvPr id="18" name="Rectangle 16"/>
            <p:cNvSpPr>
              <a:spLocks noChangeArrowheads="1"/>
            </p:cNvSpPr>
            <p:nvPr/>
          </p:nvSpPr>
          <p:spPr bwMode="auto">
            <a:xfrm>
              <a:off x="4273095" y="2259249"/>
              <a:ext cx="1499071" cy="4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a:solidFill>
                    <a:srgbClr val="003366"/>
                  </a:solidFill>
                  <a:latin typeface="Palatino Linotype" pitchFamily="18" charset="0"/>
                </a:rPr>
                <a:t>SOMBOR</a:t>
              </a:r>
              <a:endParaRPr lang="sr-Latn-RS" altLang="en-US" sz="2200">
                <a:solidFill>
                  <a:srgbClr val="003366"/>
                </a:solidFill>
                <a:latin typeface="Arial" charset="0"/>
              </a:endParaRPr>
            </a:p>
          </p:txBody>
        </p:sp>
        <p:sp>
          <p:nvSpPr>
            <p:cNvPr id="19" name="Rectangle 17"/>
            <p:cNvSpPr>
              <a:spLocks noChangeArrowheads="1"/>
            </p:cNvSpPr>
            <p:nvPr/>
          </p:nvSpPr>
          <p:spPr bwMode="auto">
            <a:xfrm>
              <a:off x="10064783" y="2259248"/>
              <a:ext cx="1890188" cy="4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b="1">
                  <a:solidFill>
                    <a:srgbClr val="003366"/>
                  </a:solidFill>
                  <a:latin typeface="Palatino Linotype" pitchFamily="18" charset="0"/>
                </a:rPr>
                <a:t>ZRENJANIN</a:t>
              </a:r>
              <a:endParaRPr lang="sr-Latn-RS" altLang="en-US" sz="2200">
                <a:solidFill>
                  <a:srgbClr val="003366"/>
                </a:solidFill>
                <a:latin typeface="Arial" charset="0"/>
              </a:endParaRPr>
            </a:p>
          </p:txBody>
        </p:sp>
      </p:grpSp>
      <p:sp>
        <p:nvSpPr>
          <p:cNvPr id="20" name="TextBox 19"/>
          <p:cNvSpPr txBox="1"/>
          <p:nvPr/>
        </p:nvSpPr>
        <p:spPr>
          <a:xfrm>
            <a:off x="188740" y="1373188"/>
            <a:ext cx="8765540" cy="1015663"/>
          </a:xfrm>
          <a:prstGeom prst="rect">
            <a:avLst/>
          </a:prstGeom>
          <a:noFill/>
        </p:spPr>
        <p:txBody>
          <a:bodyPr wrap="square">
            <a:spAutoFit/>
          </a:bodyPr>
          <a:lstStyle/>
          <a:p>
            <a:pPr algn="ctr">
              <a:spcBef>
                <a:spcPts val="600"/>
              </a:spcBef>
              <a:defRPr/>
            </a:pPr>
            <a:r>
              <a:rPr lang="en-US" sz="2000" kern="0" dirty="0">
                <a:solidFill>
                  <a:srgbClr val="0070C0"/>
                </a:solidFill>
                <a:latin typeface="Palatino Linotype" panose="02040502050505030304" pitchFamily="18" charset="0"/>
                <a:cs typeface="Arial" panose="020B0604020202020204" pitchFamily="34" charset="0"/>
              </a:rPr>
              <a:t>The University </a:t>
            </a:r>
            <a:r>
              <a:rPr lang="en-US" sz="2000" dirty="0" smtClean="0">
                <a:solidFill>
                  <a:srgbClr val="0070C0"/>
                </a:solidFill>
              </a:rPr>
              <a:t>of Novi Sad, founded in</a:t>
            </a:r>
            <a:r>
              <a:rPr lang="en-US" sz="2000" dirty="0">
                <a:solidFill>
                  <a:srgbClr val="0070C0"/>
                </a:solidFill>
              </a:rPr>
              <a:t> </a:t>
            </a:r>
            <a:r>
              <a:rPr lang="en-US" sz="2000" dirty="0" smtClean="0">
                <a:solidFill>
                  <a:srgbClr val="0070C0"/>
                </a:solidFill>
              </a:rPr>
              <a:t>1960,</a:t>
            </a:r>
            <a:r>
              <a:rPr lang="en-US" sz="2000" dirty="0" smtClean="0"/>
              <a:t> </a:t>
            </a:r>
            <a:r>
              <a:rPr lang="en-US" sz="2000" kern="0" dirty="0" smtClean="0">
                <a:solidFill>
                  <a:srgbClr val="0070C0"/>
                </a:solidFill>
                <a:latin typeface="Palatino Linotype" panose="02040502050505030304" pitchFamily="18" charset="0"/>
                <a:cs typeface="Arial" panose="020B0604020202020204" pitchFamily="34" charset="0"/>
              </a:rPr>
              <a:t>connects </a:t>
            </a:r>
            <a:r>
              <a:rPr lang="en-US" sz="2000" kern="0" dirty="0">
                <a:solidFill>
                  <a:srgbClr val="0070C0"/>
                </a:solidFill>
                <a:latin typeface="Palatino Linotype" panose="02040502050505030304" pitchFamily="18" charset="0"/>
                <a:cs typeface="Arial" panose="020B0604020202020204" pitchFamily="34" charset="0"/>
              </a:rPr>
              <a:t>four historic cities of the Autonomous Province of Vojvodina, </a:t>
            </a:r>
            <a:br>
              <a:rPr lang="en-US" sz="2000" kern="0" dirty="0">
                <a:solidFill>
                  <a:srgbClr val="0070C0"/>
                </a:solidFill>
                <a:latin typeface="Palatino Linotype" panose="02040502050505030304" pitchFamily="18" charset="0"/>
                <a:cs typeface="Arial" panose="020B0604020202020204" pitchFamily="34" charset="0"/>
              </a:rPr>
            </a:br>
            <a:r>
              <a:rPr lang="en-US" sz="2000" kern="0" dirty="0">
                <a:solidFill>
                  <a:srgbClr val="0070C0"/>
                </a:solidFill>
                <a:latin typeface="Palatino Linotype" panose="02040502050505030304" pitchFamily="18" charset="0"/>
                <a:cs typeface="Arial" panose="020B0604020202020204" pitchFamily="34" charset="0"/>
              </a:rPr>
              <a:t>in the north of the Republic of Serbia:</a:t>
            </a:r>
            <a:endParaRPr lang="ru-RU" sz="2000" kern="0" dirty="0">
              <a:solidFill>
                <a:srgbClr val="0070C0"/>
              </a:solidFill>
              <a:latin typeface="Palatino Linotype" panose="02040502050505030304" pitchFamily="18" charset="0"/>
              <a:cs typeface="Arial" panose="020B0604020202020204" pitchFamily="34" charset="0"/>
            </a:endParaRPr>
          </a:p>
        </p:txBody>
      </p:sp>
      <p:sp>
        <p:nvSpPr>
          <p:cNvPr id="21"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UNIVERSITY CITIES</a:t>
            </a:r>
          </a:p>
        </p:txBody>
      </p:sp>
    </p:spTree>
    <p:extLst>
      <p:ext uri="{BB962C8B-B14F-4D97-AF65-F5344CB8AC3E}">
        <p14:creationId xmlns:p14="http://schemas.microsoft.com/office/powerpoint/2010/main" val="29229051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2" name="Content Placeholder 2"/>
          <p:cNvSpPr txBox="1">
            <a:spLocks/>
          </p:cNvSpPr>
          <p:nvPr/>
        </p:nvSpPr>
        <p:spPr>
          <a:xfrm>
            <a:off x="142875" y="1428750"/>
            <a:ext cx="8677275" cy="7096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40000"/>
              </a:lnSpc>
              <a:spcAft>
                <a:spcPts val="1800"/>
              </a:spcAft>
              <a:buFont typeface="Wingdings 3" pitchFamily="18" charset="2"/>
              <a:buNone/>
            </a:pPr>
            <a:r>
              <a:rPr lang="en-US" altLang="en-US" sz="2400" b="1" u="sng" dirty="0">
                <a:latin typeface="Palatino Linotype" panose="02040502050505030304" pitchFamily="18" charset="0"/>
                <a:ea typeface="Calibri" pitchFamily="34" charset="0"/>
                <a:cs typeface="Calibri" pitchFamily="34" charset="0"/>
              </a:rPr>
              <a:t>Professional studies </a:t>
            </a:r>
            <a:r>
              <a:rPr lang="en-US" altLang="en-US" sz="2400" dirty="0" smtClean="0">
                <a:latin typeface="Palatino Linotype" panose="02040502050505030304" pitchFamily="18" charset="0"/>
                <a:ea typeface="Calibri" pitchFamily="34" charset="0"/>
                <a:cs typeface="Calibri" pitchFamily="34" charset="0"/>
              </a:rPr>
              <a:t>are organized as:</a:t>
            </a:r>
          </a:p>
        </p:txBody>
      </p:sp>
      <p:sp>
        <p:nvSpPr>
          <p:cNvPr id="16" name="Content Placeholder 2"/>
          <p:cNvSpPr txBox="1">
            <a:spLocks/>
          </p:cNvSpPr>
          <p:nvPr/>
        </p:nvSpPr>
        <p:spPr bwMode="auto">
          <a:xfrm>
            <a:off x="228600" y="2270125"/>
            <a:ext cx="86772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eaLnBrk="0" hangingPunct="0">
              <a:defRPr>
                <a:solidFill>
                  <a:schemeClr val="tx1"/>
                </a:solidFill>
                <a:latin typeface="Arial" charset="0"/>
              </a:defRPr>
            </a:lvl1pPr>
            <a:lvl2pPr marL="620713" indent="-2286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09537" indent="0" algn="just" eaLnBrk="1" hangingPunct="1">
              <a:spcBef>
                <a:spcPts val="1800"/>
              </a:spcBef>
              <a:buClr>
                <a:schemeClr val="accent1"/>
              </a:buClr>
              <a:buSzPct val="68000"/>
            </a:pPr>
            <a:r>
              <a:rPr lang="en-GB" altLang="en-US" sz="2000" b="1" dirty="0">
                <a:latin typeface="Palatino Linotype" panose="02040502050505030304" pitchFamily="18" charset="0"/>
                <a:ea typeface="Calibri" pitchFamily="34" charset="0"/>
                <a:cs typeface="Calibri" pitchFamily="34" charset="0"/>
              </a:rPr>
              <a:t>Undergraduate professional studies - (1st cycle studies)</a:t>
            </a:r>
            <a:r>
              <a:rPr lang="en-US" altLang="en-US" sz="2000" b="1" dirty="0">
                <a:latin typeface="Palatino Linotype" panose="02040502050505030304" pitchFamily="18" charset="0"/>
                <a:ea typeface="Calibri" pitchFamily="34" charset="0"/>
                <a:cs typeface="Calibri" pitchFamily="34" charset="0"/>
              </a:rPr>
              <a:t> </a:t>
            </a:r>
            <a:endParaRPr lang="en-US" altLang="en-US" sz="2000" dirty="0">
              <a:latin typeface="Palatino Linotype" panose="02040502050505030304" pitchFamily="18" charset="0"/>
              <a:ea typeface="Calibri" pitchFamily="34" charset="0"/>
              <a:cs typeface="Calibri" pitchFamily="34" charset="0"/>
            </a:endParaRPr>
          </a:p>
          <a:p>
            <a:pPr lvl="1" algn="just" eaLnBrk="1" hangingPunct="1">
              <a:spcBef>
                <a:spcPts val="300"/>
              </a:spcBef>
              <a:buClr>
                <a:schemeClr val="accent1"/>
              </a:buClr>
              <a:buFont typeface="Verdana" pitchFamily="34" charset="0"/>
              <a:buChar char="◦"/>
            </a:pPr>
            <a:r>
              <a:rPr lang="en-GB" altLang="en-US" sz="1600" dirty="0">
                <a:latin typeface="Palatino Linotype" panose="02040502050505030304" pitchFamily="18" charset="0"/>
                <a:ea typeface="Calibri" pitchFamily="34" charset="0"/>
                <a:cs typeface="Calibri" pitchFamily="34" charset="0"/>
              </a:rPr>
              <a:t>last for 3 years (at least 180 ECTS)</a:t>
            </a:r>
            <a:endParaRPr lang="en-US" altLang="en-US" sz="1600" dirty="0">
              <a:latin typeface="Palatino Linotype" panose="02040502050505030304" pitchFamily="18" charset="0"/>
              <a:ea typeface="Calibri" pitchFamily="34" charset="0"/>
              <a:cs typeface="Calibri" pitchFamily="34" charset="0"/>
            </a:endParaRPr>
          </a:p>
          <a:p>
            <a:pPr marL="109537" indent="0" algn="just" eaLnBrk="1" hangingPunct="1">
              <a:spcBef>
                <a:spcPts val="1800"/>
              </a:spcBef>
              <a:buClr>
                <a:schemeClr val="accent1"/>
              </a:buClr>
              <a:buSzPct val="68000"/>
            </a:pPr>
            <a:r>
              <a:rPr lang="en-GB" altLang="en-US" sz="2000" b="1" dirty="0">
                <a:latin typeface="Palatino Linotype" panose="02040502050505030304" pitchFamily="18" charset="0"/>
                <a:ea typeface="Calibri" pitchFamily="34" charset="0"/>
                <a:cs typeface="Calibri" pitchFamily="34" charset="0"/>
              </a:rPr>
              <a:t>Specialist professional studies (2nd</a:t>
            </a:r>
            <a:r>
              <a:rPr lang="en-GB" altLang="en-US" sz="2000" b="1" baseline="30000" dirty="0">
                <a:latin typeface="Palatino Linotype" panose="02040502050505030304" pitchFamily="18" charset="0"/>
                <a:ea typeface="Calibri" pitchFamily="34" charset="0"/>
                <a:cs typeface="Calibri" pitchFamily="34" charset="0"/>
              </a:rPr>
              <a:t> </a:t>
            </a:r>
            <a:r>
              <a:rPr lang="en-GB" altLang="en-US" sz="2000" b="1" dirty="0">
                <a:latin typeface="Palatino Linotype" panose="02040502050505030304" pitchFamily="18" charset="0"/>
                <a:ea typeface="Calibri" pitchFamily="34" charset="0"/>
                <a:cs typeface="Calibri" pitchFamily="34" charset="0"/>
              </a:rPr>
              <a:t>cycle studies)</a:t>
            </a:r>
            <a:endParaRPr lang="en-US" altLang="en-US" sz="2000" b="1" dirty="0">
              <a:latin typeface="Palatino Linotype" panose="02040502050505030304" pitchFamily="18" charset="0"/>
              <a:ea typeface="Calibri" pitchFamily="34" charset="0"/>
              <a:cs typeface="Calibri" pitchFamily="34" charset="0"/>
            </a:endParaRPr>
          </a:p>
          <a:p>
            <a:pPr lvl="1" algn="just" eaLnBrk="1" hangingPunct="1">
              <a:spcBef>
                <a:spcPts val="300"/>
              </a:spcBef>
              <a:buClr>
                <a:schemeClr val="accent1"/>
              </a:buClr>
              <a:buFont typeface="Verdana" pitchFamily="34" charset="0"/>
              <a:buChar char="◦"/>
            </a:pPr>
            <a:r>
              <a:rPr lang="en-GB" altLang="en-US" sz="1600" dirty="0">
                <a:latin typeface="Palatino Linotype" panose="02040502050505030304" pitchFamily="18" charset="0"/>
                <a:ea typeface="Calibri" pitchFamily="34" charset="0"/>
                <a:cs typeface="Calibri" pitchFamily="34" charset="0"/>
              </a:rPr>
              <a:t>last for 1 or 2 years and are worth at least 60 to 120 ECTS</a:t>
            </a:r>
            <a:r>
              <a:rPr lang="en-US" altLang="en-US" sz="1600" dirty="0">
                <a:latin typeface="Palatino Linotype" panose="02040502050505030304" pitchFamily="18" charset="0"/>
                <a:ea typeface="Calibri" pitchFamily="34" charset="0"/>
                <a:cs typeface="Calibri" pitchFamily="34" charset="0"/>
              </a:rPr>
              <a:t> </a:t>
            </a:r>
          </a:p>
          <a:p>
            <a:pPr marL="109537" indent="0" algn="just" eaLnBrk="1" hangingPunct="1">
              <a:spcBef>
                <a:spcPts val="1800"/>
              </a:spcBef>
              <a:buClr>
                <a:schemeClr val="accent1"/>
              </a:buClr>
              <a:buSzPct val="68000"/>
            </a:pPr>
            <a:r>
              <a:rPr lang="en-GB" altLang="en-US" sz="2000" b="1" dirty="0">
                <a:latin typeface="Palatino Linotype" panose="02040502050505030304" pitchFamily="18" charset="0"/>
                <a:ea typeface="Calibri" pitchFamily="34" charset="0"/>
                <a:cs typeface="Calibri" pitchFamily="34" charset="0"/>
              </a:rPr>
              <a:t>International professionally oriented master studies (2nd cycle studies)</a:t>
            </a:r>
            <a:r>
              <a:rPr lang="en-US" altLang="en-US" sz="2000" b="1" dirty="0">
                <a:latin typeface="Palatino Linotype" panose="02040502050505030304" pitchFamily="18" charset="0"/>
                <a:ea typeface="Calibri" pitchFamily="34" charset="0"/>
                <a:cs typeface="Calibri" pitchFamily="34" charset="0"/>
              </a:rPr>
              <a:t>    </a:t>
            </a:r>
            <a:r>
              <a:rPr lang="en-GB" altLang="en-US" sz="2000" i="1" dirty="0">
                <a:latin typeface="Palatino Linotype" panose="02040502050505030304" pitchFamily="18" charset="0"/>
                <a:ea typeface="Calibri" pitchFamily="34" charset="0"/>
                <a:cs typeface="Calibri" pitchFamily="34" charset="0"/>
              </a:rPr>
              <a:t>Master of Business Administration – МBA</a:t>
            </a:r>
            <a:endParaRPr lang="en-US" altLang="en-US" sz="2000" b="1" dirty="0">
              <a:latin typeface="Palatino Linotype" panose="02040502050505030304" pitchFamily="18" charset="0"/>
              <a:ea typeface="Calibri" pitchFamily="34" charset="0"/>
              <a:cs typeface="Calibri" pitchFamily="34" charset="0"/>
            </a:endParaRPr>
          </a:p>
          <a:p>
            <a:pPr lvl="1" algn="just" eaLnBrk="1" hangingPunct="1">
              <a:spcBef>
                <a:spcPts val="300"/>
              </a:spcBef>
              <a:buClr>
                <a:schemeClr val="accent1"/>
              </a:buClr>
              <a:buFont typeface="Verdana" pitchFamily="34" charset="0"/>
              <a:buChar char="◦"/>
            </a:pPr>
            <a:r>
              <a:rPr lang="en-GB" altLang="en-US" sz="1600" dirty="0">
                <a:latin typeface="Palatino Linotype" panose="02040502050505030304" pitchFamily="18" charset="0"/>
                <a:ea typeface="Calibri" pitchFamily="34" charset="0"/>
                <a:cs typeface="Calibri" pitchFamily="34" charset="0"/>
              </a:rPr>
              <a:t>last for 2 years and are worth at least 120 ЕСTS</a:t>
            </a:r>
            <a:endParaRPr lang="en-US" altLang="en-US" sz="1600" dirty="0">
              <a:latin typeface="Palatino Linotype" panose="02040502050505030304" pitchFamily="18" charset="0"/>
              <a:ea typeface="Calibri" pitchFamily="34" charset="0"/>
              <a:cs typeface="Calibri" pitchFamily="34" charset="0"/>
            </a:endParaRPr>
          </a:p>
          <a:p>
            <a:pPr eaLnBrk="1" hangingPunct="1">
              <a:lnSpc>
                <a:spcPct val="140000"/>
              </a:lnSpc>
              <a:spcBef>
                <a:spcPts val="400"/>
              </a:spcBef>
              <a:buClr>
                <a:schemeClr val="accent1"/>
              </a:buClr>
              <a:buSzPct val="68000"/>
              <a:buFont typeface="Wingdings 3" pitchFamily="18" charset="2"/>
              <a:buNone/>
            </a:pPr>
            <a:endParaRPr lang="en-US" altLang="en-US" sz="600" dirty="0">
              <a:latin typeface="Palatino Linotype" panose="02040502050505030304" pitchFamily="18" charset="0"/>
            </a:endParaRPr>
          </a:p>
        </p:txBody>
      </p:sp>
    </p:spTree>
    <p:extLst>
      <p:ext uri="{BB962C8B-B14F-4D97-AF65-F5344CB8AC3E}">
        <p14:creationId xmlns:p14="http://schemas.microsoft.com/office/powerpoint/2010/main" val="1908831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2195513"/>
            <a:ext cx="8456948" cy="3367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800" b="1" dirty="0" smtClean="0">
                <a:latin typeface="Palatino Linotype" panose="02040502050505030304" pitchFamily="18" charset="0"/>
                <a:cs typeface="Calibri" pitchFamily="34" charset="0"/>
              </a:rPr>
              <a:t>90 international projects </a:t>
            </a:r>
            <a:r>
              <a:rPr lang="en-US" sz="1800" dirty="0" smtClean="0">
                <a:latin typeface="Palatino Linotype" panose="02040502050505030304" pitchFamily="18" charset="0"/>
                <a:cs typeface="Calibri" pitchFamily="34" charset="0"/>
              </a:rPr>
              <a:t>(TEMPUS, CEEPUS, WUS, CARDS, FP7, EUREKA!, COST, H2020, ERASMUS+)</a:t>
            </a:r>
          </a:p>
          <a:p>
            <a:pPr marL="0" indent="0">
              <a:buNone/>
              <a:defRPr/>
            </a:pPr>
            <a:r>
              <a:rPr lang="en-US" sz="1800" b="1" dirty="0" smtClean="0">
                <a:latin typeface="Palatino Linotype" panose="02040502050505030304" pitchFamily="18" charset="0"/>
                <a:cs typeface="Calibri" pitchFamily="34" charset="0"/>
              </a:rPr>
              <a:t>120 national scientific projects </a:t>
            </a:r>
            <a:r>
              <a:rPr lang="en-US" sz="1800" dirty="0" smtClean="0">
                <a:latin typeface="Palatino Linotype" panose="02040502050505030304" pitchFamily="18" charset="0"/>
                <a:cs typeface="Calibri" pitchFamily="34" charset="0"/>
              </a:rPr>
              <a:t>financed by the Ministry of Education, Science and Technological Development of the Republic of Serbia and the Provincial Secretariat for Higher Education and Scientific Research of the Autonomous Province of Vojvodina.</a:t>
            </a:r>
          </a:p>
          <a:p>
            <a:pPr marL="0" indent="0">
              <a:buNone/>
              <a:defRPr/>
            </a:pPr>
            <a:endParaRPr lang="en-US" sz="1800" dirty="0">
              <a:latin typeface="Palatino Linotype" panose="02040502050505030304" pitchFamily="18" charset="0"/>
              <a:cs typeface="Calibri" pitchFamily="34" charset="0"/>
            </a:endParaRPr>
          </a:p>
          <a:p>
            <a:pPr marL="0" indent="0">
              <a:buNone/>
              <a:defRPr/>
            </a:pPr>
            <a:r>
              <a:rPr lang="en-US" sz="1800" dirty="0">
                <a:latin typeface="Palatino Linotype" panose="02040502050505030304" pitchFamily="18" charset="0"/>
                <a:cs typeface="Calibri" pitchFamily="34" charset="0"/>
              </a:rPr>
              <a:t>The Faculty publishes </a:t>
            </a:r>
            <a:r>
              <a:rPr lang="en-US" sz="1800" b="1" dirty="0">
                <a:latin typeface="Palatino Linotype" panose="02040502050505030304" pitchFamily="18" charset="0"/>
                <a:cs typeface="Calibri" pitchFamily="34" charset="0"/>
              </a:rPr>
              <a:t>7</a:t>
            </a:r>
            <a:r>
              <a:rPr lang="en-US" sz="1800" b="1" dirty="0" smtClean="0">
                <a:latin typeface="Palatino Linotype" panose="02040502050505030304" pitchFamily="18" charset="0"/>
                <a:cs typeface="Calibri" pitchFamily="34" charset="0"/>
              </a:rPr>
              <a:t> </a:t>
            </a:r>
            <a:r>
              <a:rPr lang="en-US" sz="1800" b="1" dirty="0">
                <a:latin typeface="Palatino Linotype" panose="02040502050505030304" pitchFamily="18" charset="0"/>
                <a:cs typeface="Calibri" pitchFamily="34" charset="0"/>
              </a:rPr>
              <a:t>international journals</a:t>
            </a:r>
            <a:r>
              <a:rPr lang="en-US" sz="1800" dirty="0">
                <a:latin typeface="Palatino Linotype" panose="02040502050505030304" pitchFamily="18" charset="0"/>
                <a:cs typeface="Calibri" pitchFamily="34" charset="0"/>
              </a:rPr>
              <a:t> and organizes </a:t>
            </a:r>
            <a:r>
              <a:rPr lang="en-US" sz="1800" b="1" dirty="0">
                <a:latin typeface="Palatino Linotype" panose="02040502050505030304" pitchFamily="18" charset="0"/>
                <a:cs typeface="Calibri" pitchFamily="34" charset="0"/>
              </a:rPr>
              <a:t>16 scientific and professional conferences</a:t>
            </a:r>
            <a:r>
              <a:rPr lang="en-US" sz="1800" dirty="0">
                <a:latin typeface="Palatino Linotype" panose="02040502050505030304" pitchFamily="18" charset="0"/>
                <a:cs typeface="Calibri" pitchFamily="34" charset="0"/>
              </a:rPr>
              <a:t> on various aspects of engineering. </a:t>
            </a:r>
          </a:p>
        </p:txBody>
      </p:sp>
      <p:sp>
        <p:nvSpPr>
          <p:cNvPr id="12" name="TextBox 28"/>
          <p:cNvSpPr txBox="1">
            <a:spLocks noChangeArrowheads="1"/>
          </p:cNvSpPr>
          <p:nvPr/>
        </p:nvSpPr>
        <p:spPr bwMode="auto">
          <a:xfrm>
            <a:off x="533400" y="1611868"/>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2400" b="1" dirty="0" smtClean="0">
                <a:latin typeface="Palatino Linotype" pitchFamily="18" charset="0"/>
              </a:rPr>
              <a:t>Scientific and Research Activities</a:t>
            </a:r>
            <a:endParaRPr lang="en-US" altLang="en-US" sz="2400" b="1" dirty="0">
              <a:latin typeface="Palatino Linotype" pitchFamily="18" charset="0"/>
            </a:endParaRPr>
          </a:p>
        </p:txBody>
      </p:sp>
    </p:spTree>
    <p:extLst>
      <p:ext uri="{BB962C8B-B14F-4D97-AF65-F5344CB8AC3E}">
        <p14:creationId xmlns:p14="http://schemas.microsoft.com/office/powerpoint/2010/main" val="32598111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1981200"/>
            <a:ext cx="8456948" cy="29098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ClrTx/>
              <a:buSzTx/>
              <a:buFont typeface="Wingdings 3" pitchFamily="18" charset="2"/>
              <a:buNone/>
              <a:defRPr/>
            </a:pPr>
            <a:r>
              <a:rPr lang="sr-Latn-RS" sz="1800" b="1" dirty="0">
                <a:latin typeface="Palatino Linotype" panose="02040502050505030304" pitchFamily="18" charset="0"/>
              </a:rPr>
              <a:t>BILATERAL COOPERATION</a:t>
            </a:r>
          </a:p>
          <a:p>
            <a:pPr marL="0" indent="0">
              <a:spcBef>
                <a:spcPct val="0"/>
              </a:spcBef>
              <a:buClrTx/>
              <a:buSzTx/>
              <a:buFont typeface="Wingdings 3" pitchFamily="18" charset="2"/>
              <a:buNone/>
              <a:defRPr/>
            </a:pPr>
            <a:endParaRPr lang="sr-Latn-RS" sz="1800" b="1" dirty="0">
              <a:latin typeface="Palatino Linotype" panose="02040502050505030304" pitchFamily="18" charset="0"/>
            </a:endParaRPr>
          </a:p>
          <a:p>
            <a:pPr marL="0" indent="0">
              <a:spcBef>
                <a:spcPct val="0"/>
              </a:spcBef>
              <a:buClrTx/>
              <a:buSzTx/>
              <a:buNone/>
              <a:defRPr/>
            </a:pPr>
            <a:r>
              <a:rPr lang="en-US" sz="1800" dirty="0" smtClean="0">
                <a:latin typeface="Palatino Linotype" panose="02040502050505030304" pitchFamily="18" charset="0"/>
              </a:rPr>
              <a:t>Ministry </a:t>
            </a:r>
            <a:r>
              <a:rPr lang="en-US" sz="1800" dirty="0">
                <a:latin typeface="Palatino Linotype" panose="02040502050505030304" pitchFamily="18" charset="0"/>
              </a:rPr>
              <a:t>of Education, Science and Technological Development</a:t>
            </a:r>
            <a:r>
              <a:rPr lang="sr-Latn-RS" sz="1800" dirty="0">
                <a:latin typeface="Palatino Linotype" panose="02040502050505030304" pitchFamily="18" charset="0"/>
              </a:rPr>
              <a:t> </a:t>
            </a:r>
            <a:r>
              <a:rPr lang="en-US" sz="1800" dirty="0">
                <a:latin typeface="Palatino Linotype" panose="02040502050505030304" pitchFamily="18" charset="0"/>
              </a:rPr>
              <a:t>contracts and financially supports projects of scientific and</a:t>
            </a:r>
            <a:r>
              <a:rPr lang="sr-Latn-RS" sz="1800" dirty="0">
                <a:latin typeface="Palatino Linotype" panose="02040502050505030304" pitchFamily="18" charset="0"/>
              </a:rPr>
              <a:t> </a:t>
            </a:r>
            <a:r>
              <a:rPr lang="en-US" sz="1800" dirty="0">
                <a:latin typeface="Palatino Linotype" panose="02040502050505030304" pitchFamily="18" charset="0"/>
              </a:rPr>
              <a:t>technological cooperation between domestic and foreign</a:t>
            </a:r>
            <a:r>
              <a:rPr lang="sr-Latn-RS" sz="1800" dirty="0">
                <a:latin typeface="Palatino Linotype" panose="02040502050505030304" pitchFamily="18" charset="0"/>
              </a:rPr>
              <a:t> </a:t>
            </a:r>
            <a:r>
              <a:rPr lang="en-US" sz="1800" dirty="0">
                <a:latin typeface="Palatino Linotype" panose="02040502050505030304" pitchFamily="18" charset="0"/>
              </a:rPr>
              <a:t>scientific and research organizations (NIO) on the basis of</a:t>
            </a:r>
            <a:r>
              <a:rPr lang="sr-Latn-RS" sz="1800" dirty="0">
                <a:latin typeface="Palatino Linotype" panose="02040502050505030304" pitchFamily="18" charset="0"/>
              </a:rPr>
              <a:t> </a:t>
            </a:r>
            <a:r>
              <a:rPr lang="en-US" sz="1800" dirty="0">
                <a:latin typeface="Palatino Linotype" panose="02040502050505030304" pitchFamily="18" charset="0"/>
              </a:rPr>
              <a:t>international bilateral agreements.</a:t>
            </a:r>
            <a:endParaRPr lang="sr-Latn-RS" sz="1800"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15 </a:t>
            </a:r>
            <a:r>
              <a:rPr lang="sr-Latn-RS" sz="1800" dirty="0">
                <a:latin typeface="Palatino Linotype" panose="02040502050505030304" pitchFamily="18" charset="0"/>
              </a:rPr>
              <a:t>active projects</a:t>
            </a:r>
          </a:p>
        </p:txBody>
      </p:sp>
      <p:sp>
        <p:nvSpPr>
          <p:cNvPr id="12" name="Rectangle 1"/>
          <p:cNvSpPr txBox="1">
            <a:spLocks noChangeArrowheads="1"/>
          </p:cNvSpPr>
          <p:nvPr/>
        </p:nvSpPr>
        <p:spPr bwMode="auto">
          <a:xfrm>
            <a:off x="357188" y="3714750"/>
            <a:ext cx="7715250" cy="2092325"/>
          </a:xfrm>
          <a:prstGeom prst="rect">
            <a:avLst/>
          </a:prstGeom>
          <a:noFill/>
          <a:ln w="9525">
            <a:noFill/>
            <a:miter lim="800000"/>
            <a:headEnd/>
            <a:tailEnd/>
          </a:ln>
        </p:spPr>
        <p:txBody>
          <a:bodyPr anchor="ctr">
            <a:spAutoFit/>
          </a:bodyPr>
          <a:lstStyle/>
          <a:p>
            <a:pPr algn="just" eaLnBrk="0" hangingPunct="0">
              <a:buFont typeface="Wingdings 3" pitchFamily="18" charset="2"/>
              <a:buNone/>
              <a:defRPr/>
            </a:pPr>
            <a:endParaRPr lang="en-US" sz="1100" dirty="0">
              <a:latin typeface="Palatino Linotype" panose="02040502050505030304" pitchFamily="18" charset="0"/>
              <a:ea typeface="Calibri" pitchFamily="34" charset="0"/>
              <a:cs typeface="Calibri" pitchFamily="34" charset="0"/>
            </a:endParaRPr>
          </a:p>
          <a:p>
            <a:pPr algn="just" eaLnBrk="0" hangingPunct="0">
              <a:buFont typeface="Wingdings 3" pitchFamily="18" charset="2"/>
              <a:buNone/>
              <a:defRPr/>
            </a:pPr>
            <a:endParaRPr lang="en-US" sz="1100" dirty="0">
              <a:latin typeface="Palatino Linotype" panose="02040502050505030304" pitchFamily="18" charset="0"/>
              <a:ea typeface="Calibri" pitchFamily="34" charset="0"/>
              <a:cs typeface="Calibri" pitchFamily="34" charset="0"/>
            </a:endParaRPr>
          </a:p>
          <a:p>
            <a:pPr eaLnBrk="0" hangingPunct="0">
              <a:buFont typeface="Wingdings 3" pitchFamily="18" charset="2"/>
              <a:buNone/>
              <a:defRPr/>
            </a:pPr>
            <a:r>
              <a:rPr lang="sr-Latn-RS" b="1" dirty="0">
                <a:latin typeface="Palatino Linotype" panose="02040502050505030304" pitchFamily="18" charset="0"/>
              </a:rPr>
              <a:t>CEEPUS </a:t>
            </a:r>
          </a:p>
          <a:p>
            <a:pPr eaLnBrk="0" hangingPunct="0">
              <a:buFont typeface="Wingdings 3" pitchFamily="18" charset="2"/>
              <a:buNone/>
              <a:defRPr/>
            </a:pPr>
            <a:endParaRPr lang="sr-Latn-RS" b="1" dirty="0">
              <a:latin typeface="Palatino Linotype" panose="02040502050505030304" pitchFamily="18" charset="0"/>
            </a:endParaRPr>
          </a:p>
          <a:p>
            <a:pPr eaLnBrk="0" hangingPunct="0">
              <a:defRPr/>
            </a:pPr>
            <a:r>
              <a:rPr lang="en-US" dirty="0" smtClean="0">
                <a:latin typeface="Palatino Linotype" panose="02040502050505030304" pitchFamily="18" charset="0"/>
              </a:rPr>
              <a:t>"</a:t>
            </a:r>
            <a:r>
              <a:rPr lang="en-US" dirty="0">
                <a:latin typeface="Palatino Linotype" panose="02040502050505030304" pitchFamily="18" charset="0"/>
              </a:rPr>
              <a:t>Central European Exchange Program for</a:t>
            </a:r>
            <a:r>
              <a:rPr lang="sr-Latn-RS" dirty="0">
                <a:latin typeface="Palatino Linotype" panose="02040502050505030304" pitchFamily="18" charset="0"/>
              </a:rPr>
              <a:t> </a:t>
            </a:r>
            <a:r>
              <a:rPr lang="en-US" dirty="0">
                <a:latin typeface="Palatino Linotype" panose="02040502050505030304" pitchFamily="18" charset="0"/>
              </a:rPr>
              <a:t>University Studies“</a:t>
            </a:r>
            <a:endParaRPr lang="sr-Latn-RS" dirty="0">
              <a:latin typeface="Palatino Linotype" panose="02040502050505030304" pitchFamily="18" charset="0"/>
            </a:endParaRPr>
          </a:p>
          <a:p>
            <a:pPr eaLnBrk="0" hangingPunct="0">
              <a:defRPr/>
            </a:pPr>
            <a:r>
              <a:rPr lang="sr-Latn-RS" dirty="0" smtClean="0">
                <a:latin typeface="Palatino Linotype" panose="02040502050505030304" pitchFamily="18" charset="0"/>
              </a:rPr>
              <a:t>23 </a:t>
            </a:r>
            <a:r>
              <a:rPr lang="sr-Latn-RS" dirty="0">
                <a:latin typeface="Palatino Linotype" panose="02040502050505030304" pitchFamily="18" charset="0"/>
              </a:rPr>
              <a:t>active projects</a:t>
            </a:r>
          </a:p>
          <a:p>
            <a:pPr eaLnBrk="0" hangingPunct="0">
              <a:buFont typeface="Wingdings" pitchFamily="2" charset="2"/>
              <a:buChar char="§"/>
              <a:defRPr/>
            </a:pPr>
            <a:endParaRPr lang="sr-Latn-RS" dirty="0">
              <a:latin typeface="Palatino Linotype" panose="02040502050505030304" pitchFamily="18" charset="0"/>
            </a:endParaRPr>
          </a:p>
          <a:p>
            <a:pPr eaLnBrk="0" hangingPunct="0">
              <a:buFont typeface="Wingdings 3" pitchFamily="18" charset="2"/>
              <a:buNone/>
              <a:defRPr/>
            </a:pPr>
            <a:endParaRPr lang="sr-Latn-RS" dirty="0">
              <a:latin typeface="Palatino Linotype" panose="02040502050505030304" pitchFamily="18" charset="0"/>
            </a:endParaRPr>
          </a:p>
        </p:txBody>
      </p:sp>
      <p:pic>
        <p:nvPicPr>
          <p:cNvPr id="15" name="Picture 9" descr="Ceepu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857749"/>
            <a:ext cx="14763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Ministarstvo-prosvete-nauke-I-tehnoloskog-razvoja-1170x35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0656" y="3464718"/>
            <a:ext cx="264318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33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1981201"/>
            <a:ext cx="8456948"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ClrTx/>
              <a:buSzTx/>
              <a:buFont typeface="Wingdings 3" pitchFamily="18" charset="2"/>
              <a:buNone/>
              <a:defRPr/>
            </a:pPr>
            <a:r>
              <a:rPr lang="sr-Latn-RS" sz="1800" b="1" dirty="0">
                <a:latin typeface="Palatino Linotype" panose="02040502050505030304" pitchFamily="18" charset="0"/>
              </a:rPr>
              <a:t>COST</a:t>
            </a:r>
          </a:p>
          <a:p>
            <a:pPr marL="0" indent="0">
              <a:spcBef>
                <a:spcPct val="0"/>
              </a:spcBef>
              <a:buClrTx/>
              <a:buSzTx/>
              <a:buFont typeface="Wingdings 3" pitchFamily="18" charset="2"/>
              <a:buNone/>
              <a:defRPr/>
            </a:pPr>
            <a:endParaRPr lang="sr-Latn-RS" sz="1800" b="1"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T</a:t>
            </a:r>
            <a:r>
              <a:rPr lang="en-US" sz="1800" dirty="0">
                <a:latin typeface="Palatino Linotype" panose="02040502050505030304" pitchFamily="18" charset="0"/>
              </a:rPr>
              <a:t>he longest-running European framework supporting trans-national</a:t>
            </a:r>
            <a:r>
              <a:rPr lang="sr-Latn-RS" sz="1800" dirty="0">
                <a:latin typeface="Palatino Linotype" panose="02040502050505030304" pitchFamily="18" charset="0"/>
              </a:rPr>
              <a:t> </a:t>
            </a:r>
            <a:r>
              <a:rPr lang="en-US" sz="1800" dirty="0">
                <a:latin typeface="Palatino Linotype" panose="02040502050505030304" pitchFamily="18" charset="0"/>
              </a:rPr>
              <a:t>cooperation among researchers, engineers and scholars across Europe.</a:t>
            </a:r>
            <a:endParaRPr lang="sr-Latn-RS" sz="1800"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13 </a:t>
            </a:r>
            <a:r>
              <a:rPr lang="sr-Latn-RS" sz="1800" dirty="0">
                <a:latin typeface="Palatino Linotype" panose="02040502050505030304" pitchFamily="18" charset="0"/>
              </a:rPr>
              <a:t>active projects</a:t>
            </a:r>
          </a:p>
        </p:txBody>
      </p:sp>
      <p:sp>
        <p:nvSpPr>
          <p:cNvPr id="12" name="Rectangle 1"/>
          <p:cNvSpPr txBox="1">
            <a:spLocks noChangeArrowheads="1"/>
          </p:cNvSpPr>
          <p:nvPr/>
        </p:nvSpPr>
        <p:spPr bwMode="auto">
          <a:xfrm>
            <a:off x="357188" y="3714750"/>
            <a:ext cx="7715250" cy="2092325"/>
          </a:xfrm>
          <a:prstGeom prst="rect">
            <a:avLst/>
          </a:prstGeom>
          <a:noFill/>
          <a:ln w="9525">
            <a:noFill/>
            <a:miter lim="800000"/>
            <a:headEnd/>
            <a:tailEnd/>
          </a:ln>
        </p:spPr>
        <p:txBody>
          <a:bodyPr anchor="ctr">
            <a:spAutoFit/>
          </a:bodyPr>
          <a:lstStyle/>
          <a:p>
            <a:pPr algn="just" eaLnBrk="0" hangingPunct="0">
              <a:buFont typeface="Wingdings 3" pitchFamily="18" charset="2"/>
              <a:buNone/>
              <a:defRPr/>
            </a:pPr>
            <a:endParaRPr lang="en-US" sz="1100" dirty="0">
              <a:latin typeface="Palatino Linotype" panose="02040502050505030304" pitchFamily="18" charset="0"/>
              <a:ea typeface="Calibri" pitchFamily="34" charset="0"/>
              <a:cs typeface="Calibri" pitchFamily="34" charset="0"/>
            </a:endParaRPr>
          </a:p>
          <a:p>
            <a:pPr algn="just" eaLnBrk="0" hangingPunct="0">
              <a:buFont typeface="Wingdings 3" pitchFamily="18" charset="2"/>
              <a:buNone/>
              <a:defRPr/>
            </a:pPr>
            <a:endParaRPr lang="en-US" sz="1100" dirty="0">
              <a:latin typeface="Palatino Linotype" panose="02040502050505030304" pitchFamily="18" charset="0"/>
              <a:ea typeface="Calibri" pitchFamily="34" charset="0"/>
              <a:cs typeface="Calibri" pitchFamily="34" charset="0"/>
            </a:endParaRPr>
          </a:p>
          <a:p>
            <a:pPr eaLnBrk="0" hangingPunct="0">
              <a:buFont typeface="Wingdings 3" pitchFamily="18" charset="2"/>
              <a:buNone/>
              <a:defRPr/>
            </a:pPr>
            <a:r>
              <a:rPr lang="sr-Latn-RS" b="1" dirty="0">
                <a:latin typeface="Palatino Linotype" panose="02040502050505030304" pitchFamily="18" charset="0"/>
              </a:rPr>
              <a:t>ERASMUS +</a:t>
            </a:r>
          </a:p>
          <a:p>
            <a:pPr eaLnBrk="0" hangingPunct="0">
              <a:buFont typeface="Wingdings 3" pitchFamily="18" charset="2"/>
              <a:buNone/>
              <a:defRPr/>
            </a:pPr>
            <a:endParaRPr lang="sr-Latn-RS" b="1" dirty="0">
              <a:latin typeface="Palatino Linotype" panose="02040502050505030304" pitchFamily="18" charset="0"/>
            </a:endParaRPr>
          </a:p>
          <a:p>
            <a:pPr eaLnBrk="0" hangingPunct="0">
              <a:defRPr/>
            </a:pPr>
            <a:r>
              <a:rPr lang="en-US" dirty="0" smtClean="0">
                <a:latin typeface="Palatino Linotype" panose="02040502050505030304" pitchFamily="18" charset="0"/>
              </a:rPr>
              <a:t>Capacity-building </a:t>
            </a:r>
            <a:r>
              <a:rPr lang="en-US" dirty="0">
                <a:latin typeface="Palatino Linotype" panose="02040502050505030304" pitchFamily="18" charset="0"/>
              </a:rPr>
              <a:t>projects in the field of higher</a:t>
            </a:r>
            <a:r>
              <a:rPr lang="sr-Latn-RS" dirty="0">
                <a:latin typeface="Palatino Linotype" panose="02040502050505030304" pitchFamily="18" charset="0"/>
              </a:rPr>
              <a:t> </a:t>
            </a:r>
            <a:r>
              <a:rPr lang="en-US" dirty="0">
                <a:latin typeface="Palatino Linotype" panose="02040502050505030304" pitchFamily="18" charset="0"/>
              </a:rPr>
              <a:t>education</a:t>
            </a:r>
            <a:endParaRPr lang="sr-Latn-RS" dirty="0">
              <a:latin typeface="Palatino Linotype" panose="02040502050505030304" pitchFamily="18" charset="0"/>
            </a:endParaRPr>
          </a:p>
          <a:p>
            <a:pPr eaLnBrk="0" hangingPunct="0">
              <a:defRPr/>
            </a:pPr>
            <a:r>
              <a:rPr lang="sr-Latn-RS" dirty="0" smtClean="0">
                <a:latin typeface="Palatino Linotype" panose="02040502050505030304" pitchFamily="18" charset="0"/>
              </a:rPr>
              <a:t>6 </a:t>
            </a:r>
            <a:r>
              <a:rPr lang="sr-Latn-RS" dirty="0">
                <a:latin typeface="Palatino Linotype" panose="02040502050505030304" pitchFamily="18" charset="0"/>
              </a:rPr>
              <a:t>active projects</a:t>
            </a:r>
          </a:p>
          <a:p>
            <a:pPr eaLnBrk="0" hangingPunct="0">
              <a:defRPr/>
            </a:pPr>
            <a:endParaRPr lang="sr-Latn-RS" dirty="0">
              <a:latin typeface="Palatino Linotype" panose="02040502050505030304" pitchFamily="18" charset="0"/>
            </a:endParaRPr>
          </a:p>
          <a:p>
            <a:pPr eaLnBrk="0" hangingPunct="0">
              <a:buFont typeface="Wingdings 3" pitchFamily="18" charset="2"/>
              <a:buNone/>
              <a:defRPr/>
            </a:pPr>
            <a:endParaRPr lang="sr-Latn-RS" dirty="0">
              <a:latin typeface="Palatino Linotype" panose="02040502050505030304" pitchFamily="18" charset="0"/>
            </a:endParaRPr>
          </a:p>
        </p:txBody>
      </p:sp>
      <p:pic>
        <p:nvPicPr>
          <p:cNvPr id="17" name="Picture 7" descr="COS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4937" y="3352800"/>
            <a:ext cx="3025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Erasmu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86375" y="5214938"/>
            <a:ext cx="31432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911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1981201"/>
            <a:ext cx="8456948"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ClrTx/>
              <a:buSzTx/>
              <a:buFont typeface="Wingdings 3" pitchFamily="18" charset="2"/>
              <a:buNone/>
              <a:defRPr/>
            </a:pPr>
            <a:r>
              <a:rPr lang="sr-Latn-RS" sz="1800" b="1" dirty="0">
                <a:latin typeface="Palatino Linotype" panose="02040502050505030304" pitchFamily="18" charset="0"/>
              </a:rPr>
              <a:t>EUREKA</a:t>
            </a:r>
          </a:p>
          <a:p>
            <a:pPr marL="0" indent="0">
              <a:spcBef>
                <a:spcPct val="0"/>
              </a:spcBef>
              <a:buClrTx/>
              <a:buSzTx/>
              <a:buFont typeface="Wingdings 3" pitchFamily="18" charset="2"/>
              <a:buNone/>
              <a:defRPr/>
            </a:pPr>
            <a:endParaRPr lang="sr-Latn-RS" sz="1800" b="1"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A</a:t>
            </a:r>
            <a:r>
              <a:rPr lang="en-US" sz="1800" dirty="0" smtClean="0">
                <a:latin typeface="Palatino Linotype" panose="02040502050505030304" pitchFamily="18" charset="0"/>
              </a:rPr>
              <a:t> </a:t>
            </a:r>
            <a:r>
              <a:rPr lang="en-US" sz="1800" dirty="0">
                <a:latin typeface="Palatino Linotype" panose="02040502050505030304" pitchFamily="18" charset="0"/>
              </a:rPr>
              <a:t>publicly-funded, intergovernmental network,</a:t>
            </a:r>
            <a:r>
              <a:rPr lang="sr-Latn-RS" sz="1800" dirty="0">
                <a:latin typeface="Palatino Linotype" panose="02040502050505030304" pitchFamily="18" charset="0"/>
              </a:rPr>
              <a:t> </a:t>
            </a:r>
            <a:r>
              <a:rPr lang="en-US" sz="1800" dirty="0">
                <a:latin typeface="Palatino Linotype" panose="02040502050505030304" pitchFamily="18" charset="0"/>
              </a:rPr>
              <a:t>involving over 40 countries</a:t>
            </a:r>
            <a:endParaRPr lang="sr-Latn-RS" sz="1800"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1 </a:t>
            </a:r>
            <a:r>
              <a:rPr lang="sr-Latn-RS" sz="1800" dirty="0">
                <a:latin typeface="Palatino Linotype" panose="02040502050505030304" pitchFamily="18" charset="0"/>
              </a:rPr>
              <a:t>active project</a:t>
            </a:r>
          </a:p>
        </p:txBody>
      </p:sp>
      <p:sp>
        <p:nvSpPr>
          <p:cNvPr id="12" name="Rectangle 1"/>
          <p:cNvSpPr txBox="1">
            <a:spLocks noChangeArrowheads="1"/>
          </p:cNvSpPr>
          <p:nvPr/>
        </p:nvSpPr>
        <p:spPr bwMode="auto">
          <a:xfrm>
            <a:off x="357188" y="3745250"/>
            <a:ext cx="7715250" cy="2031325"/>
          </a:xfrm>
          <a:prstGeom prst="rect">
            <a:avLst/>
          </a:prstGeom>
          <a:noFill/>
          <a:ln w="9525">
            <a:noFill/>
            <a:miter lim="800000"/>
            <a:headEnd/>
            <a:tailEnd/>
          </a:ln>
        </p:spPr>
        <p:txBody>
          <a:bodyPr anchor="ctr">
            <a:spAutoFit/>
          </a:bodyPr>
          <a:lstStyle/>
          <a:p>
            <a:pPr eaLnBrk="0" hangingPunct="0">
              <a:buFont typeface="Wingdings 3" pitchFamily="18" charset="2"/>
              <a:buNone/>
              <a:defRPr/>
            </a:pPr>
            <a:r>
              <a:rPr lang="sr-Latn-RS" b="1" dirty="0" smtClean="0">
                <a:latin typeface="Palatino Linotype" panose="02040502050505030304" pitchFamily="18" charset="0"/>
              </a:rPr>
              <a:t>FP7</a:t>
            </a:r>
            <a:endParaRPr lang="sr-Latn-RS" b="1" dirty="0">
              <a:latin typeface="Palatino Linotype" panose="02040502050505030304" pitchFamily="18" charset="0"/>
            </a:endParaRPr>
          </a:p>
          <a:p>
            <a:pPr eaLnBrk="0" hangingPunct="0">
              <a:buFont typeface="Wingdings 3" pitchFamily="18" charset="2"/>
              <a:buNone/>
              <a:defRPr/>
            </a:pPr>
            <a:endParaRPr lang="sr-Latn-RS" b="1" dirty="0">
              <a:latin typeface="Palatino Linotype" panose="02040502050505030304" pitchFamily="18" charset="0"/>
            </a:endParaRPr>
          </a:p>
          <a:p>
            <a:pPr eaLnBrk="0" hangingPunct="0">
              <a:defRPr/>
            </a:pPr>
            <a:r>
              <a:rPr lang="en-US" dirty="0" smtClean="0">
                <a:latin typeface="Palatino Linotype" panose="02040502050505030304" pitchFamily="18" charset="0"/>
              </a:rPr>
              <a:t>The </a:t>
            </a:r>
            <a:r>
              <a:rPr lang="en-US" dirty="0">
                <a:latin typeface="Palatino Linotype" panose="02040502050505030304" pitchFamily="18" charset="0"/>
              </a:rPr>
              <a:t>Seventh Framework </a:t>
            </a:r>
            <a:r>
              <a:rPr lang="en-US" dirty="0" err="1">
                <a:latin typeface="Palatino Linotype" panose="02040502050505030304" pitchFamily="18" charset="0"/>
              </a:rPr>
              <a:t>Programme</a:t>
            </a:r>
            <a:r>
              <a:rPr lang="sr-Latn-RS" dirty="0">
                <a:latin typeface="Palatino Linotype" panose="02040502050505030304" pitchFamily="18" charset="0"/>
              </a:rPr>
              <a:t> </a:t>
            </a:r>
            <a:r>
              <a:rPr lang="en-US" dirty="0">
                <a:latin typeface="Palatino Linotype" panose="02040502050505030304" pitchFamily="18" charset="0"/>
              </a:rPr>
              <a:t>of the European</a:t>
            </a:r>
            <a:r>
              <a:rPr lang="sr-Latn-RS" dirty="0">
                <a:latin typeface="Palatino Linotype" panose="02040502050505030304" pitchFamily="18" charset="0"/>
              </a:rPr>
              <a:t> </a:t>
            </a:r>
            <a:r>
              <a:rPr lang="en-US" dirty="0">
                <a:latin typeface="Palatino Linotype" panose="02040502050505030304" pitchFamily="18" charset="0"/>
              </a:rPr>
              <a:t>Community for research, technological development and</a:t>
            </a:r>
            <a:r>
              <a:rPr lang="sr-Latn-RS" dirty="0">
                <a:latin typeface="Palatino Linotype" panose="02040502050505030304" pitchFamily="18" charset="0"/>
              </a:rPr>
              <a:t> </a:t>
            </a:r>
            <a:r>
              <a:rPr lang="en-US" dirty="0">
                <a:latin typeface="Palatino Linotype" panose="02040502050505030304" pitchFamily="18" charset="0"/>
              </a:rPr>
              <a:t>demonstration activities</a:t>
            </a:r>
            <a:endParaRPr lang="sr-Latn-RS" dirty="0">
              <a:latin typeface="Palatino Linotype" panose="02040502050505030304" pitchFamily="18" charset="0"/>
            </a:endParaRPr>
          </a:p>
          <a:p>
            <a:pPr eaLnBrk="0" hangingPunct="0">
              <a:defRPr/>
            </a:pPr>
            <a:r>
              <a:rPr lang="sr-Latn-RS" dirty="0" smtClean="0">
                <a:latin typeface="Palatino Linotype" panose="02040502050505030304" pitchFamily="18" charset="0"/>
              </a:rPr>
              <a:t>7 </a:t>
            </a:r>
            <a:r>
              <a:rPr lang="sr-Latn-RS" dirty="0">
                <a:latin typeface="Palatino Linotype" panose="02040502050505030304" pitchFamily="18" charset="0"/>
              </a:rPr>
              <a:t>active projects</a:t>
            </a:r>
          </a:p>
          <a:p>
            <a:pPr eaLnBrk="0" hangingPunct="0">
              <a:defRPr/>
            </a:pPr>
            <a:endParaRPr lang="sr-Latn-RS" dirty="0">
              <a:latin typeface="Palatino Linotype" panose="02040502050505030304" pitchFamily="18" charset="0"/>
            </a:endParaRPr>
          </a:p>
          <a:p>
            <a:pPr eaLnBrk="0" hangingPunct="0">
              <a:buFont typeface="Wingdings 3" pitchFamily="18" charset="2"/>
              <a:buNone/>
              <a:defRPr/>
            </a:pPr>
            <a:endParaRPr lang="sr-Latn-RS" dirty="0">
              <a:latin typeface="Palatino Linotype" panose="02040502050505030304" pitchFamily="18" charset="0"/>
            </a:endParaRPr>
          </a:p>
        </p:txBody>
      </p:sp>
      <p:pic>
        <p:nvPicPr>
          <p:cNvPr id="15" name="Picture 9" descr="Eurek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514600"/>
            <a:ext cx="36195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FP7.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4953000"/>
            <a:ext cx="2952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912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1447800"/>
            <a:ext cx="8456948" cy="152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ClrTx/>
              <a:buSzTx/>
              <a:buFont typeface="Wingdings 3" pitchFamily="18" charset="2"/>
              <a:buNone/>
              <a:defRPr/>
            </a:pPr>
            <a:r>
              <a:rPr lang="sr-Latn-RS" sz="1800" b="1" dirty="0">
                <a:latin typeface="Palatino Linotype" panose="02040502050505030304" pitchFamily="18" charset="0"/>
              </a:rPr>
              <a:t>HORIZON 2020</a:t>
            </a:r>
          </a:p>
          <a:p>
            <a:pPr marL="0" indent="0">
              <a:spcBef>
                <a:spcPct val="0"/>
              </a:spcBef>
              <a:buClrTx/>
              <a:buSzTx/>
              <a:buFont typeface="Wingdings 3" pitchFamily="18" charset="2"/>
              <a:buNone/>
              <a:defRPr/>
            </a:pPr>
            <a:endParaRPr lang="sr-Latn-RS" sz="1800" b="1"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T</a:t>
            </a:r>
            <a:r>
              <a:rPr lang="en-US" sz="1800" dirty="0">
                <a:latin typeface="Palatino Linotype" panose="02040502050505030304" pitchFamily="18" charset="0"/>
              </a:rPr>
              <a:t>he biggest EU Research and Innovation </a:t>
            </a:r>
            <a:r>
              <a:rPr lang="en-US" sz="1800" dirty="0" err="1">
                <a:latin typeface="Palatino Linotype" panose="02040502050505030304" pitchFamily="18" charset="0"/>
              </a:rPr>
              <a:t>programme</a:t>
            </a:r>
            <a:endParaRPr lang="sr-Latn-RS" sz="1800" dirty="0">
              <a:latin typeface="Palatino Linotype" panose="02040502050505030304" pitchFamily="18" charset="0"/>
            </a:endParaRPr>
          </a:p>
          <a:p>
            <a:pPr marL="0" indent="0">
              <a:spcBef>
                <a:spcPct val="0"/>
              </a:spcBef>
              <a:buClrTx/>
              <a:buSzTx/>
              <a:buNone/>
              <a:defRPr/>
            </a:pPr>
            <a:r>
              <a:rPr lang="sr-Latn-RS" sz="1800" dirty="0" smtClean="0">
                <a:latin typeface="Palatino Linotype" panose="02040502050505030304" pitchFamily="18" charset="0"/>
              </a:rPr>
              <a:t>3 </a:t>
            </a:r>
            <a:r>
              <a:rPr lang="sr-Latn-RS" sz="1800" dirty="0">
                <a:latin typeface="Palatino Linotype" panose="02040502050505030304" pitchFamily="18" charset="0"/>
              </a:rPr>
              <a:t>active projects</a:t>
            </a:r>
          </a:p>
        </p:txBody>
      </p:sp>
      <p:sp>
        <p:nvSpPr>
          <p:cNvPr id="12" name="Rectangle 1"/>
          <p:cNvSpPr txBox="1">
            <a:spLocks noChangeArrowheads="1"/>
          </p:cNvSpPr>
          <p:nvPr/>
        </p:nvSpPr>
        <p:spPr bwMode="auto">
          <a:xfrm>
            <a:off x="357188" y="2859359"/>
            <a:ext cx="7715250" cy="1646605"/>
          </a:xfrm>
          <a:prstGeom prst="rect">
            <a:avLst/>
          </a:prstGeom>
          <a:noFill/>
          <a:ln w="9525">
            <a:noFill/>
            <a:miter lim="800000"/>
            <a:headEnd/>
            <a:tailEnd/>
          </a:ln>
        </p:spPr>
        <p:txBody>
          <a:bodyPr anchor="ctr">
            <a:spAutoFit/>
          </a:bodyPr>
          <a:lstStyle/>
          <a:p>
            <a:pPr algn="just" eaLnBrk="0" hangingPunct="0">
              <a:buFont typeface="Wingdings 3" pitchFamily="18" charset="2"/>
              <a:buNone/>
              <a:defRPr/>
            </a:pPr>
            <a:endParaRPr lang="en-US" sz="1100" dirty="0">
              <a:latin typeface="Calibri" pitchFamily="34" charset="0"/>
              <a:ea typeface="Calibri" pitchFamily="34" charset="0"/>
              <a:cs typeface="Calibri" pitchFamily="34" charset="0"/>
            </a:endParaRPr>
          </a:p>
          <a:p>
            <a:pPr eaLnBrk="0" hangingPunct="0">
              <a:buFont typeface="Wingdings 3" pitchFamily="18" charset="2"/>
              <a:buNone/>
              <a:defRPr/>
            </a:pPr>
            <a:r>
              <a:rPr lang="sr-Latn-RS" b="1" dirty="0">
                <a:latin typeface="Palatino Linotype" panose="02040502050505030304" pitchFamily="18" charset="0"/>
              </a:rPr>
              <a:t>SCOPES</a:t>
            </a:r>
          </a:p>
          <a:p>
            <a:pPr eaLnBrk="0" hangingPunct="0">
              <a:buFont typeface="Wingdings 3" pitchFamily="18" charset="2"/>
              <a:buNone/>
              <a:defRPr/>
            </a:pPr>
            <a:endParaRPr lang="sr-Latn-RS" b="1" dirty="0">
              <a:latin typeface="Palatino Linotype" panose="02040502050505030304" pitchFamily="18" charset="0"/>
            </a:endParaRPr>
          </a:p>
          <a:p>
            <a:pPr eaLnBrk="0" hangingPunct="0">
              <a:defRPr/>
            </a:pPr>
            <a:r>
              <a:rPr lang="en-US" dirty="0" smtClean="0">
                <a:latin typeface="Palatino Linotype" panose="02040502050505030304" pitchFamily="18" charset="0"/>
              </a:rPr>
              <a:t>Scientific </a:t>
            </a:r>
            <a:r>
              <a:rPr lang="en-US" dirty="0">
                <a:latin typeface="Palatino Linotype" panose="02040502050505030304" pitchFamily="18" charset="0"/>
              </a:rPr>
              <a:t>co-operation between Eastern Europe and</a:t>
            </a:r>
            <a:r>
              <a:rPr lang="sr-Latn-RS" dirty="0">
                <a:latin typeface="Palatino Linotype" panose="02040502050505030304" pitchFamily="18" charset="0"/>
              </a:rPr>
              <a:t> </a:t>
            </a:r>
            <a:r>
              <a:rPr lang="en-US" dirty="0">
                <a:latin typeface="Palatino Linotype" panose="02040502050505030304" pitchFamily="18" charset="0"/>
              </a:rPr>
              <a:t>Switzerland</a:t>
            </a:r>
            <a:endParaRPr lang="sr-Latn-RS" dirty="0">
              <a:latin typeface="Palatino Linotype" panose="02040502050505030304" pitchFamily="18" charset="0"/>
            </a:endParaRPr>
          </a:p>
          <a:p>
            <a:pPr eaLnBrk="0" hangingPunct="0">
              <a:defRPr/>
            </a:pPr>
            <a:r>
              <a:rPr lang="sr-Latn-RS" dirty="0" smtClean="0">
                <a:latin typeface="Palatino Linotype" panose="02040502050505030304" pitchFamily="18" charset="0"/>
              </a:rPr>
              <a:t>1 </a:t>
            </a:r>
            <a:r>
              <a:rPr lang="sr-Latn-RS" dirty="0">
                <a:latin typeface="Palatino Linotype" panose="02040502050505030304" pitchFamily="18" charset="0"/>
              </a:rPr>
              <a:t>active </a:t>
            </a:r>
            <a:r>
              <a:rPr lang="sr-Latn-RS" dirty="0" smtClean="0">
                <a:latin typeface="Palatino Linotype" panose="02040502050505030304" pitchFamily="18" charset="0"/>
              </a:rPr>
              <a:t>project</a:t>
            </a:r>
            <a:endParaRPr lang="sr-Latn-RS" dirty="0">
              <a:latin typeface="Palatino Linotype" panose="02040502050505030304" pitchFamily="18" charset="0"/>
            </a:endParaRPr>
          </a:p>
          <a:p>
            <a:pPr eaLnBrk="0" hangingPunct="0">
              <a:buFont typeface="Wingdings 3" pitchFamily="18" charset="2"/>
              <a:buNone/>
              <a:defRPr/>
            </a:pPr>
            <a:endParaRPr lang="sr-Latn-RS" dirty="0">
              <a:latin typeface="Palatino Linotype" panose="02040502050505030304" pitchFamily="18" charset="0"/>
            </a:endParaRPr>
          </a:p>
        </p:txBody>
      </p:sp>
      <p:pic>
        <p:nvPicPr>
          <p:cNvPr id="17" name="Picture 10" descr="H2020_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8524" y="2438400"/>
            <a:ext cx="3714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snf.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400" y="4013839"/>
            <a:ext cx="3000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
          <p:cNvSpPr txBox="1">
            <a:spLocks noChangeArrowheads="1"/>
          </p:cNvSpPr>
          <p:nvPr/>
        </p:nvSpPr>
        <p:spPr bwMode="auto">
          <a:xfrm>
            <a:off x="361950" y="4387096"/>
            <a:ext cx="7715250" cy="1923604"/>
          </a:xfrm>
          <a:prstGeom prst="rect">
            <a:avLst/>
          </a:prstGeom>
          <a:noFill/>
          <a:ln w="9525">
            <a:noFill/>
            <a:miter lim="800000"/>
            <a:headEnd/>
            <a:tailEnd/>
          </a:ln>
        </p:spPr>
        <p:txBody>
          <a:bodyPr anchor="ctr">
            <a:spAutoFit/>
          </a:bodyPr>
          <a:lstStyle/>
          <a:p>
            <a:pPr algn="just" eaLnBrk="0" hangingPunct="0">
              <a:buFont typeface="Wingdings 3" pitchFamily="18" charset="2"/>
              <a:buNone/>
              <a:defRPr/>
            </a:pPr>
            <a:endParaRPr lang="en-US" sz="1100" dirty="0">
              <a:latin typeface="Palatino Linotype" panose="02040502050505030304" pitchFamily="18" charset="0"/>
              <a:ea typeface="Calibri" pitchFamily="34" charset="0"/>
              <a:cs typeface="Calibri" pitchFamily="34" charset="0"/>
            </a:endParaRPr>
          </a:p>
          <a:p>
            <a:pPr eaLnBrk="0" hangingPunct="0">
              <a:buFont typeface="Wingdings 3" pitchFamily="18" charset="2"/>
              <a:buNone/>
              <a:defRPr/>
            </a:pPr>
            <a:r>
              <a:rPr lang="sr-Latn-RS" b="1" dirty="0">
                <a:latin typeface="Palatino Linotype" panose="02040502050505030304" pitchFamily="18" charset="0"/>
              </a:rPr>
              <a:t>TEMPUS</a:t>
            </a:r>
          </a:p>
          <a:p>
            <a:pPr eaLnBrk="0" hangingPunct="0">
              <a:buFont typeface="Wingdings 3" pitchFamily="18" charset="2"/>
              <a:buNone/>
              <a:defRPr/>
            </a:pPr>
            <a:endParaRPr lang="sr-Latn-RS" b="1" dirty="0">
              <a:latin typeface="Palatino Linotype" panose="02040502050505030304" pitchFamily="18" charset="0"/>
            </a:endParaRPr>
          </a:p>
          <a:p>
            <a:pPr eaLnBrk="0" hangingPunct="0">
              <a:defRPr/>
            </a:pPr>
            <a:r>
              <a:rPr lang="sr-Latn-RS" dirty="0" smtClean="0">
                <a:latin typeface="Palatino Linotype" panose="02040502050505030304" pitchFamily="18" charset="0"/>
              </a:rPr>
              <a:t>A</a:t>
            </a:r>
            <a:r>
              <a:rPr lang="en-US" dirty="0" smtClean="0">
                <a:latin typeface="Palatino Linotype" panose="02040502050505030304" pitchFamily="18" charset="0"/>
              </a:rPr>
              <a:t> </a:t>
            </a:r>
            <a:r>
              <a:rPr lang="en-US" dirty="0">
                <a:latin typeface="Palatino Linotype" panose="02040502050505030304" pitchFamily="18" charset="0"/>
              </a:rPr>
              <a:t>European Union </a:t>
            </a:r>
            <a:r>
              <a:rPr lang="en-US" dirty="0" err="1">
                <a:latin typeface="Palatino Linotype" panose="02040502050505030304" pitchFamily="18" charset="0"/>
              </a:rPr>
              <a:t>programme</a:t>
            </a:r>
            <a:r>
              <a:rPr lang="en-US" dirty="0">
                <a:latin typeface="Palatino Linotype" panose="02040502050505030304" pitchFamily="18" charset="0"/>
              </a:rPr>
              <a:t> designed to help the</a:t>
            </a:r>
            <a:r>
              <a:rPr lang="sr-Latn-RS" dirty="0">
                <a:latin typeface="Palatino Linotype" panose="02040502050505030304" pitchFamily="18" charset="0"/>
              </a:rPr>
              <a:t> </a:t>
            </a:r>
            <a:r>
              <a:rPr lang="en-US" dirty="0">
                <a:latin typeface="Palatino Linotype" panose="02040502050505030304" pitchFamily="18" charset="0"/>
              </a:rPr>
              <a:t>process of higher education reform in Partner Countries.</a:t>
            </a:r>
            <a:endParaRPr lang="sr-Latn-RS" dirty="0">
              <a:latin typeface="Palatino Linotype" panose="02040502050505030304" pitchFamily="18" charset="0"/>
            </a:endParaRPr>
          </a:p>
          <a:p>
            <a:pPr eaLnBrk="0" hangingPunct="0">
              <a:defRPr/>
            </a:pPr>
            <a:r>
              <a:rPr lang="sr-Latn-RS" dirty="0" smtClean="0">
                <a:latin typeface="Palatino Linotype" panose="02040502050505030304" pitchFamily="18" charset="0"/>
              </a:rPr>
              <a:t>4 </a:t>
            </a:r>
            <a:r>
              <a:rPr lang="sr-Latn-RS" dirty="0">
                <a:latin typeface="Palatino Linotype" panose="02040502050505030304" pitchFamily="18" charset="0"/>
              </a:rPr>
              <a:t>active projects</a:t>
            </a:r>
          </a:p>
          <a:p>
            <a:pPr eaLnBrk="0" hangingPunct="0">
              <a:buFont typeface="Wingdings 3" pitchFamily="18" charset="2"/>
              <a:buNone/>
              <a:defRPr/>
            </a:pPr>
            <a:endParaRPr lang="sr-Latn-RS" dirty="0">
              <a:latin typeface="Palatino Linotype" panose="02040502050505030304" pitchFamily="18" charset="0"/>
            </a:endParaRPr>
          </a:p>
        </p:txBody>
      </p:sp>
      <p:pic>
        <p:nvPicPr>
          <p:cNvPr id="20" name="Picture 14" descr="tempu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7986" y="5049837"/>
            <a:ext cx="9699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416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3" name="Content Placeholder 1"/>
          <p:cNvSpPr txBox="1">
            <a:spLocks/>
          </p:cNvSpPr>
          <p:nvPr/>
        </p:nvSpPr>
        <p:spPr>
          <a:xfrm>
            <a:off x="381000" y="2195513"/>
            <a:ext cx="8456948" cy="33670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GB" sz="1800" dirty="0">
                <a:latin typeface="Palatino Linotype" panose="02040502050505030304" pitchFamily="18" charset="0"/>
                <a:cs typeface="Calibri" pitchFamily="34" charset="0"/>
              </a:rPr>
              <a:t>Over </a:t>
            </a:r>
            <a:r>
              <a:rPr lang="en-GB" sz="1800" b="1" dirty="0">
                <a:latin typeface="Palatino Linotype" panose="02040502050505030304" pitchFamily="18" charset="0"/>
                <a:cs typeface="Calibri" pitchFamily="34" charset="0"/>
              </a:rPr>
              <a:t>200 contracts </a:t>
            </a:r>
            <a:r>
              <a:rPr lang="en-GB" sz="1800" dirty="0">
                <a:latin typeface="Palatino Linotype" panose="02040502050505030304" pitchFamily="18" charset="0"/>
                <a:cs typeface="Calibri" pitchFamily="34" charset="0"/>
              </a:rPr>
              <a:t>are annually signed by the Faculty of Technical Sciences related to the transfer of its scientific research into </a:t>
            </a:r>
            <a:r>
              <a:rPr lang="en-GB" sz="1800" b="1" dirty="0" smtClean="0">
                <a:latin typeface="Palatino Linotype" panose="02040502050505030304" pitchFamily="18" charset="0"/>
                <a:cs typeface="Calibri" pitchFamily="34" charset="0"/>
              </a:rPr>
              <a:t>Industry</a:t>
            </a:r>
            <a:r>
              <a:rPr lang="en-GB" sz="1800" dirty="0" smtClean="0">
                <a:latin typeface="Palatino Linotype" panose="02040502050505030304" pitchFamily="18" charset="0"/>
                <a:cs typeface="Calibri" pitchFamily="34" charset="0"/>
              </a:rPr>
              <a:t>. </a:t>
            </a:r>
            <a:endParaRPr lang="en-GB" sz="1800" dirty="0">
              <a:latin typeface="Palatino Linotype" panose="02040502050505030304" pitchFamily="18" charset="0"/>
              <a:cs typeface="Calibri" pitchFamily="34" charset="0"/>
            </a:endParaRPr>
          </a:p>
          <a:p>
            <a:pPr marL="0" indent="0">
              <a:buNone/>
              <a:defRPr/>
            </a:pPr>
            <a:endParaRPr lang="en-GB" sz="1800" dirty="0">
              <a:latin typeface="Palatino Linotype" panose="02040502050505030304" pitchFamily="18" charset="0"/>
              <a:cs typeface="Calibri" pitchFamily="34" charset="0"/>
            </a:endParaRPr>
          </a:p>
          <a:p>
            <a:pPr marL="0" indent="0">
              <a:buNone/>
              <a:defRPr/>
            </a:pPr>
            <a:r>
              <a:rPr lang="en-GB" sz="1800" dirty="0">
                <a:latin typeface="Palatino Linotype" panose="02040502050505030304" pitchFamily="18" charset="0"/>
                <a:cs typeface="Calibri" pitchFamily="34" charset="0"/>
              </a:rPr>
              <a:t>The Faculty is the founder of more than </a:t>
            </a:r>
            <a:r>
              <a:rPr lang="en-GB" sz="1800" b="1" dirty="0">
                <a:latin typeface="Palatino Linotype" panose="02040502050505030304" pitchFamily="18" charset="0"/>
                <a:cs typeface="Calibri" pitchFamily="34" charset="0"/>
              </a:rPr>
              <a:t>110 companies</a:t>
            </a:r>
            <a:r>
              <a:rPr lang="en-GB" sz="1800" dirty="0">
                <a:latin typeface="Palatino Linotype" panose="02040502050505030304" pitchFamily="18" charset="0"/>
                <a:cs typeface="Calibri" pitchFamily="34" charset="0"/>
              </a:rPr>
              <a:t>.</a:t>
            </a:r>
          </a:p>
        </p:txBody>
      </p:sp>
      <p:sp>
        <p:nvSpPr>
          <p:cNvPr id="12" name="TextBox 28"/>
          <p:cNvSpPr txBox="1">
            <a:spLocks noChangeArrowheads="1"/>
          </p:cNvSpPr>
          <p:nvPr/>
        </p:nvSpPr>
        <p:spPr bwMode="auto">
          <a:xfrm>
            <a:off x="533400" y="1611868"/>
            <a:ext cx="6248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2400" b="1" dirty="0" smtClean="0">
                <a:latin typeface="Palatino Linotype" pitchFamily="18" charset="0"/>
              </a:rPr>
              <a:t>Applied Research</a:t>
            </a:r>
            <a:endParaRPr lang="en-US" altLang="en-US" sz="2400" b="1" dirty="0">
              <a:latin typeface="Palatino Linotype" pitchFamily="18" charset="0"/>
            </a:endParaRPr>
          </a:p>
        </p:txBody>
      </p:sp>
      <p:pic>
        <p:nvPicPr>
          <p:cNvPr id="15" name="Picture 3" descr="13.jpg"/>
          <p:cNvPicPr>
            <a:picLocks noChangeAspect="1"/>
          </p:cNvPicPr>
          <p:nvPr/>
        </p:nvPicPr>
        <p:blipFill>
          <a:blip r:embed="rId6"/>
          <a:srcRect/>
          <a:stretch>
            <a:fillRect/>
          </a:stretch>
        </p:blipFill>
        <p:spPr bwMode="auto">
          <a:xfrm>
            <a:off x="695325" y="3879056"/>
            <a:ext cx="3114675" cy="2073275"/>
          </a:xfrm>
          <a:prstGeom prst="rect">
            <a:avLst/>
          </a:prstGeom>
          <a:noFill/>
          <a:ln>
            <a:noFill/>
          </a:ln>
        </p:spPr>
      </p:pic>
      <p:pic>
        <p:nvPicPr>
          <p:cNvPr id="16" name="Picture 4" descr="15.jpg"/>
          <p:cNvPicPr>
            <a:picLocks noChangeAspect="1"/>
          </p:cNvPicPr>
          <p:nvPr/>
        </p:nvPicPr>
        <p:blipFill>
          <a:blip r:embed="rId7"/>
          <a:srcRect/>
          <a:stretch>
            <a:fillRect/>
          </a:stretch>
        </p:blipFill>
        <p:spPr bwMode="auto">
          <a:xfrm>
            <a:off x="5114925" y="3877468"/>
            <a:ext cx="3114675" cy="2074863"/>
          </a:xfrm>
          <a:prstGeom prst="rect">
            <a:avLst/>
          </a:prstGeom>
          <a:noFill/>
          <a:ln>
            <a:noFill/>
          </a:ln>
        </p:spPr>
      </p:pic>
    </p:spTree>
    <p:extLst>
      <p:ext uri="{BB962C8B-B14F-4D97-AF65-F5344CB8AC3E}">
        <p14:creationId xmlns:p14="http://schemas.microsoft.com/office/powerpoint/2010/main" val="9827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FACULTY OF TECHNICAL SCIENCES</a:t>
            </a:r>
          </a:p>
        </p:txBody>
      </p:sp>
      <p:sp>
        <p:nvSpPr>
          <p:cNvPr id="15" name="Content Placeholder 2"/>
          <p:cNvSpPr txBox="1">
            <a:spLocks/>
          </p:cNvSpPr>
          <p:nvPr/>
        </p:nvSpPr>
        <p:spPr>
          <a:xfrm>
            <a:off x="131562" y="1219201"/>
            <a:ext cx="8715375"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60" indent="-256032">
              <a:buFont typeface="Wingdings 3" pitchFamily="18" charset="2"/>
              <a:buNone/>
              <a:defRPr/>
            </a:pPr>
            <a:r>
              <a:rPr lang="en-GB" sz="2400" dirty="0" smtClean="0">
                <a:latin typeface="Palatino Linotype" panose="02040502050505030304" pitchFamily="18" charset="0"/>
                <a:cs typeface="Calibri" pitchFamily="34" charset="0"/>
              </a:rPr>
              <a:t>Our key words for the future are: </a:t>
            </a:r>
            <a:endParaRPr lang="en-US" sz="2400" dirty="0" smtClean="0">
              <a:latin typeface="Palatino Linotype" panose="02040502050505030304" pitchFamily="18" charset="0"/>
              <a:cs typeface="Calibri" pitchFamily="34" charset="0"/>
            </a:endParaRPr>
          </a:p>
          <a:p>
            <a:pPr marL="365760" indent="-256032">
              <a:buFont typeface="Wingdings 3"/>
              <a:buNone/>
              <a:defRPr/>
            </a:pPr>
            <a:endParaRPr lang="en-US" sz="1100" dirty="0" smtClean="0">
              <a:latin typeface="Palatino Linotype" panose="02040502050505030304" pitchFamily="18" charset="0"/>
              <a:cs typeface="Calibri" pitchFamily="34" charset="0"/>
            </a:endParaRPr>
          </a:p>
          <a:p>
            <a:pPr marL="365760" indent="0">
              <a:defRPr/>
            </a:pPr>
            <a:r>
              <a:rPr lang="sr-Latn-RS" sz="2000" b="1" dirty="0" smtClean="0">
                <a:latin typeface="Palatino Linotype" panose="02040502050505030304" pitchFamily="18" charset="0"/>
                <a:cs typeface="Calibri" pitchFamily="34" charset="0"/>
              </a:rPr>
              <a:t>    </a:t>
            </a:r>
            <a:r>
              <a:rPr lang="en-GB" sz="2000" b="1" dirty="0" smtClean="0">
                <a:latin typeface="Palatino Linotype" panose="02040502050505030304" pitchFamily="18" charset="0"/>
                <a:cs typeface="Calibri" pitchFamily="34" charset="0"/>
              </a:rPr>
              <a:t>QUALITY</a:t>
            </a:r>
            <a:endParaRPr lang="en-US" sz="2000" b="1" dirty="0" smtClean="0">
              <a:latin typeface="Palatino Linotype" panose="02040502050505030304" pitchFamily="18" charset="0"/>
              <a:cs typeface="Calibri" pitchFamily="34" charset="0"/>
            </a:endParaRPr>
          </a:p>
          <a:p>
            <a:pPr marL="365760" indent="0">
              <a:defRPr/>
            </a:pPr>
            <a:r>
              <a:rPr lang="sr-Latn-RS" sz="2000" b="1" dirty="0" smtClean="0">
                <a:latin typeface="Palatino Linotype" panose="02040502050505030304" pitchFamily="18" charset="0"/>
                <a:cs typeface="Calibri" pitchFamily="34" charset="0"/>
              </a:rPr>
              <a:t>    </a:t>
            </a:r>
            <a:r>
              <a:rPr lang="en-GB" sz="2000" b="1" dirty="0" smtClean="0">
                <a:latin typeface="Palatino Linotype" panose="02040502050505030304" pitchFamily="18" charset="0"/>
                <a:cs typeface="Calibri" pitchFamily="34" charset="0"/>
              </a:rPr>
              <a:t>EFFICIENCY </a:t>
            </a:r>
            <a:r>
              <a:rPr lang="sr-Latn-RS" sz="2000" b="1" dirty="0" smtClean="0">
                <a:latin typeface="Palatino Linotype" panose="02040502050505030304" pitchFamily="18" charset="0"/>
                <a:cs typeface="Calibri" pitchFamily="34" charset="0"/>
              </a:rPr>
              <a:t>  </a:t>
            </a:r>
            <a:r>
              <a:rPr lang="en-GB" sz="2000" b="1" dirty="0" smtClean="0">
                <a:latin typeface="Palatino Linotype" panose="02040502050505030304" pitchFamily="18" charset="0"/>
                <a:cs typeface="Calibri" pitchFamily="34" charset="0"/>
              </a:rPr>
              <a:t>and</a:t>
            </a:r>
            <a:endParaRPr lang="en-US" sz="2000" b="1" dirty="0" smtClean="0">
              <a:latin typeface="Palatino Linotype" panose="02040502050505030304" pitchFamily="18" charset="0"/>
              <a:cs typeface="Calibri" pitchFamily="34" charset="0"/>
            </a:endParaRPr>
          </a:p>
          <a:p>
            <a:pPr marL="365760" indent="0">
              <a:defRPr/>
            </a:pPr>
            <a:r>
              <a:rPr lang="sr-Latn-RS" sz="2000" b="1" dirty="0" smtClean="0">
                <a:latin typeface="Palatino Linotype" panose="02040502050505030304" pitchFamily="18" charset="0"/>
                <a:cs typeface="Calibri" pitchFamily="34" charset="0"/>
              </a:rPr>
              <a:t>    </a:t>
            </a:r>
            <a:r>
              <a:rPr lang="en-GB" sz="2000" b="1" dirty="0" smtClean="0">
                <a:latin typeface="Palatino Linotype" panose="02040502050505030304" pitchFamily="18" charset="0"/>
                <a:cs typeface="Calibri" pitchFamily="34" charset="0"/>
              </a:rPr>
              <a:t>MULTIDISCIPLINARITY </a:t>
            </a:r>
          </a:p>
          <a:p>
            <a:pPr marL="365760" indent="-256032" algn="ctr">
              <a:lnSpc>
                <a:spcPct val="160000"/>
              </a:lnSpc>
              <a:buFont typeface="Wingdings 3"/>
              <a:buNone/>
              <a:defRPr/>
            </a:pPr>
            <a:endParaRPr lang="en-US" sz="800" b="1" dirty="0" smtClean="0">
              <a:latin typeface="Palatino Linotype" panose="02040502050505030304" pitchFamily="18" charset="0"/>
              <a:cs typeface="Calibri" pitchFamily="34" charset="0"/>
            </a:endParaRPr>
          </a:p>
          <a:p>
            <a:pPr marL="365760" indent="-256032" algn="ctr">
              <a:lnSpc>
                <a:spcPct val="160000"/>
              </a:lnSpc>
              <a:buFont typeface="Wingdings 3"/>
              <a:buNone/>
              <a:defRPr/>
            </a:pPr>
            <a:endParaRPr lang="en-US" sz="800" b="1" dirty="0">
              <a:latin typeface="Palatino Linotype" panose="02040502050505030304" pitchFamily="18" charset="0"/>
              <a:cs typeface="Calibri" pitchFamily="34" charset="0"/>
            </a:endParaRPr>
          </a:p>
          <a:p>
            <a:pPr marL="365760" indent="-256032" algn="ctr">
              <a:lnSpc>
                <a:spcPct val="160000"/>
              </a:lnSpc>
              <a:buFont typeface="Wingdings 3"/>
              <a:buNone/>
              <a:defRPr/>
            </a:pPr>
            <a:endParaRPr lang="en-US" sz="800" b="1" dirty="0" smtClean="0">
              <a:latin typeface="Palatino Linotype" panose="02040502050505030304" pitchFamily="18" charset="0"/>
              <a:cs typeface="Calibri" pitchFamily="34" charset="0"/>
            </a:endParaRPr>
          </a:p>
          <a:p>
            <a:pPr marL="365760" indent="-256032" algn="ctr">
              <a:lnSpc>
                <a:spcPct val="160000"/>
              </a:lnSpc>
              <a:buFont typeface="Wingdings 3"/>
              <a:buNone/>
              <a:defRPr/>
            </a:pPr>
            <a:endParaRPr lang="en-US" sz="800" b="1" dirty="0">
              <a:latin typeface="Palatino Linotype" panose="02040502050505030304" pitchFamily="18" charset="0"/>
              <a:cs typeface="Calibri" pitchFamily="34" charset="0"/>
            </a:endParaRPr>
          </a:p>
          <a:p>
            <a:pPr marL="365760" indent="-256032" algn="ctr">
              <a:lnSpc>
                <a:spcPct val="160000"/>
              </a:lnSpc>
              <a:buFont typeface="Wingdings 3"/>
              <a:buNone/>
              <a:defRPr/>
            </a:pPr>
            <a:endParaRPr lang="sr-Latn-RS" sz="800" b="1" dirty="0" smtClean="0">
              <a:latin typeface="Palatino Linotype" panose="02040502050505030304" pitchFamily="18" charset="0"/>
              <a:cs typeface="Calibri" pitchFamily="34" charset="0"/>
            </a:endParaRPr>
          </a:p>
          <a:p>
            <a:pPr marL="365760" indent="-256032">
              <a:buFont typeface="Wingdings 3"/>
              <a:buNone/>
              <a:defRPr/>
            </a:pPr>
            <a:endParaRPr lang="sr-Cyrl-CS" dirty="0" smtClean="0">
              <a:latin typeface="Palatino Linotype" panose="02040502050505030304" pitchFamily="18" charset="0"/>
            </a:endParaRPr>
          </a:p>
        </p:txBody>
      </p:sp>
      <p:pic>
        <p:nvPicPr>
          <p:cNvPr id="12" name="Picture 11" descr="Picture3.jpg"/>
          <p:cNvPicPr>
            <a:picLocks noChangeAspect="1"/>
          </p:cNvPicPr>
          <p:nvPr/>
        </p:nvPicPr>
        <p:blipFill>
          <a:blip r:embed="rId6"/>
          <a:stretch>
            <a:fillRect/>
          </a:stretch>
        </p:blipFill>
        <p:spPr>
          <a:xfrm>
            <a:off x="2524652" y="3124200"/>
            <a:ext cx="4348364" cy="2825353"/>
          </a:xfrm>
          <a:prstGeom prst="rect">
            <a:avLst/>
          </a:prstGeom>
          <a:noFill/>
          <a:ln>
            <a:noFill/>
          </a:ln>
        </p:spPr>
      </p:pic>
    </p:spTree>
    <p:extLst>
      <p:ext uri="{BB962C8B-B14F-4D97-AF65-F5344CB8AC3E}">
        <p14:creationId xmlns:p14="http://schemas.microsoft.com/office/powerpoint/2010/main" val="161783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fakultet tehnickih nau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1143000"/>
            <a:ext cx="9139518" cy="4952999"/>
          </a:xfrm>
          <a:prstGeom prst="rect">
            <a:avLst/>
          </a:prstGeom>
          <a:noFill/>
          <a:extLst>
            <a:ext uri="{909E8E84-426E-40DD-AFC4-6F175D3DCCD1}">
              <a14:hiddenFill xmlns:a14="http://schemas.microsoft.com/office/drawing/2010/main">
                <a:solidFill>
                  <a:srgbClr val="FFFFFF"/>
                </a:solidFill>
              </a14:hiddenFill>
            </a:ext>
          </a:extLst>
        </p:spPr>
      </p:pic>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5" name="Rectangle 14"/>
          <p:cNvSpPr/>
          <p:nvPr/>
        </p:nvSpPr>
        <p:spPr>
          <a:xfrm>
            <a:off x="0" y="3733800"/>
            <a:ext cx="9144000" cy="1481137"/>
          </a:xfrm>
          <a:prstGeom prst="rect">
            <a:avLst/>
          </a:prstGeom>
          <a:solidFill>
            <a:srgbClr val="1F49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600" b="1" dirty="0">
                <a:latin typeface="Palatino Linotype" panose="02040502050505030304" pitchFamily="18" charset="0"/>
              </a:rPr>
              <a:t>Water Treatment and Protection Engineering </a:t>
            </a:r>
            <a:endParaRPr lang="en-US" sz="3600" b="1" dirty="0">
              <a:latin typeface="Palatino Linotype" panose="02040502050505030304" pitchFamily="18" charset="0"/>
            </a:endParaRPr>
          </a:p>
        </p:txBody>
      </p:sp>
    </p:spTree>
    <p:extLst>
      <p:ext uri="{BB962C8B-B14F-4D97-AF65-F5344CB8AC3E}">
        <p14:creationId xmlns:p14="http://schemas.microsoft.com/office/powerpoint/2010/main" val="1109944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GB" altLang="en-US" sz="1800" dirty="0">
                <a:latin typeface="Palatino Linotype" pitchFamily="18" charset="0"/>
              </a:rPr>
              <a:t>Water Treatment and Protection Engineering </a:t>
            </a:r>
          </a:p>
        </p:txBody>
      </p:sp>
      <p:sp>
        <p:nvSpPr>
          <p:cNvPr id="13" name="Content Placeholder 1"/>
          <p:cNvSpPr txBox="1">
            <a:spLocks/>
          </p:cNvSpPr>
          <p:nvPr/>
        </p:nvSpPr>
        <p:spPr>
          <a:xfrm>
            <a:off x="381000" y="1981200"/>
            <a:ext cx="8456948"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defRPr/>
            </a:pPr>
            <a:r>
              <a:rPr lang="en-GB" sz="1800" dirty="0">
                <a:solidFill>
                  <a:schemeClr val="tx1">
                    <a:lumMod val="75000"/>
                    <a:lumOff val="25000"/>
                  </a:schemeClr>
                </a:solidFill>
                <a:latin typeface="Palatino Linotype" panose="02040502050505030304" pitchFamily="18" charset="0"/>
                <a:cs typeface="Calibri" pitchFamily="34" charset="0"/>
              </a:rPr>
              <a:t>The study program Water Treatment and Protection Engineering was developed as new, up-to-date, postgraduate curricula as a part of TEMPUS project titled as </a:t>
            </a:r>
            <a:r>
              <a:rPr lang="en-GB" sz="1800" b="1" dirty="0">
                <a:solidFill>
                  <a:schemeClr val="tx1">
                    <a:lumMod val="75000"/>
                    <a:lumOff val="25000"/>
                  </a:schemeClr>
                </a:solidFill>
                <a:latin typeface="Palatino Linotype" panose="02040502050505030304" pitchFamily="18" charset="0"/>
                <a:cs typeface="Calibri" pitchFamily="34" charset="0"/>
              </a:rPr>
              <a:t>Development of Environmental and Resources Engineering Learning </a:t>
            </a:r>
            <a:r>
              <a:rPr lang="en-GB" sz="1800" dirty="0">
                <a:solidFill>
                  <a:schemeClr val="tx1">
                    <a:lumMod val="75000"/>
                    <a:lumOff val="25000"/>
                  </a:schemeClr>
                </a:solidFill>
                <a:latin typeface="Palatino Linotype" panose="02040502050505030304" pitchFamily="18" charset="0"/>
                <a:cs typeface="Calibri" pitchFamily="34" charset="0"/>
              </a:rPr>
              <a:t>(acronym </a:t>
            </a:r>
            <a:r>
              <a:rPr lang="en-GB" sz="1800" b="1" dirty="0">
                <a:solidFill>
                  <a:schemeClr val="tx1">
                    <a:lumMod val="75000"/>
                    <a:lumOff val="25000"/>
                  </a:schemeClr>
                </a:solidFill>
                <a:latin typeface="Palatino Linotype" panose="02040502050505030304" pitchFamily="18" charset="0"/>
                <a:cs typeface="Calibri" pitchFamily="34" charset="0"/>
              </a:rPr>
              <a:t>DEREL</a:t>
            </a:r>
            <a:r>
              <a:rPr lang="en-GB" sz="1800" dirty="0">
                <a:solidFill>
                  <a:schemeClr val="tx1">
                    <a:lumMod val="75000"/>
                    <a:lumOff val="25000"/>
                  </a:schemeClr>
                </a:solidFill>
                <a:latin typeface="Palatino Linotype" panose="02040502050505030304" pitchFamily="18" charset="0"/>
                <a:cs typeface="Calibri" pitchFamily="34" charset="0"/>
              </a:rPr>
              <a:t>) Environment and Resources Engineering </a:t>
            </a:r>
            <a:r>
              <a:rPr lang="en-GB" sz="1800" dirty="0" smtClean="0">
                <a:solidFill>
                  <a:schemeClr val="tx1">
                    <a:lumMod val="75000"/>
                    <a:lumOff val="25000"/>
                  </a:schemeClr>
                </a:solidFill>
                <a:latin typeface="Palatino Linotype" panose="02040502050505030304" pitchFamily="18" charset="0"/>
                <a:cs typeface="Calibri" pitchFamily="34" charset="0"/>
              </a:rPr>
              <a:t>at </a:t>
            </a:r>
            <a:r>
              <a:rPr lang="en-GB" sz="1800" dirty="0">
                <a:solidFill>
                  <a:schemeClr val="tx1">
                    <a:lumMod val="75000"/>
                    <a:lumOff val="25000"/>
                  </a:schemeClr>
                </a:solidFill>
                <a:latin typeface="Palatino Linotype" panose="02040502050505030304" pitchFamily="18" charset="0"/>
                <a:cs typeface="Calibri" pitchFamily="34" charset="0"/>
              </a:rPr>
              <a:t>the following </a:t>
            </a:r>
            <a:r>
              <a:rPr lang="en-GB" sz="1800" dirty="0" smtClean="0">
                <a:solidFill>
                  <a:schemeClr val="tx1">
                    <a:lumMod val="75000"/>
                    <a:lumOff val="25000"/>
                  </a:schemeClr>
                </a:solidFill>
                <a:latin typeface="Palatino Linotype" panose="02040502050505030304" pitchFamily="18" charset="0"/>
                <a:cs typeface="Calibri" pitchFamily="34" charset="0"/>
              </a:rPr>
              <a:t>Universities:</a:t>
            </a:r>
          </a:p>
          <a:p>
            <a:pPr>
              <a:spcAft>
                <a:spcPts val="1200"/>
              </a:spcAft>
              <a:defRPr/>
            </a:pPr>
            <a:r>
              <a:rPr lang="en-GB" sz="1800" dirty="0" smtClean="0">
                <a:solidFill>
                  <a:schemeClr val="tx1">
                    <a:lumMod val="75000"/>
                    <a:lumOff val="25000"/>
                  </a:schemeClr>
                </a:solidFill>
                <a:latin typeface="Palatino Linotype" panose="02040502050505030304" pitchFamily="18" charset="0"/>
                <a:cs typeface="Calibri" pitchFamily="34" charset="0"/>
              </a:rPr>
              <a:t>University </a:t>
            </a:r>
            <a:r>
              <a:rPr lang="en-GB" sz="1800" dirty="0">
                <a:solidFill>
                  <a:schemeClr val="tx1">
                    <a:lumMod val="75000"/>
                    <a:lumOff val="25000"/>
                  </a:schemeClr>
                </a:solidFill>
                <a:latin typeface="Palatino Linotype" panose="02040502050505030304" pitchFamily="18" charset="0"/>
                <a:cs typeface="Calibri" pitchFamily="34" charset="0"/>
              </a:rPr>
              <a:t>of Novi Sad, Serbia</a:t>
            </a:r>
            <a:r>
              <a:rPr lang="en-GB" sz="1800" dirty="0" smtClean="0">
                <a:solidFill>
                  <a:schemeClr val="tx1">
                    <a:lumMod val="75000"/>
                    <a:lumOff val="25000"/>
                  </a:schemeClr>
                </a:solidFill>
                <a:latin typeface="Palatino Linotype" panose="02040502050505030304" pitchFamily="18" charset="0"/>
                <a:cs typeface="Calibri" pitchFamily="34" charset="0"/>
              </a:rPr>
              <a:t>,</a:t>
            </a:r>
          </a:p>
          <a:p>
            <a:pPr>
              <a:spcAft>
                <a:spcPts val="1200"/>
              </a:spcAft>
              <a:defRPr/>
            </a:pPr>
            <a:r>
              <a:rPr lang="en-GB" sz="1800" dirty="0" smtClean="0">
                <a:solidFill>
                  <a:schemeClr val="tx1">
                    <a:lumMod val="75000"/>
                    <a:lumOff val="25000"/>
                  </a:schemeClr>
                </a:solidFill>
                <a:latin typeface="Palatino Linotype" panose="02040502050505030304" pitchFamily="18" charset="0"/>
                <a:cs typeface="Calibri" pitchFamily="34" charset="0"/>
              </a:rPr>
              <a:t>Ss</a:t>
            </a:r>
            <a:r>
              <a:rPr lang="en-GB" sz="1800" dirty="0">
                <a:solidFill>
                  <a:schemeClr val="tx1">
                    <a:lumMod val="75000"/>
                    <a:lumOff val="25000"/>
                  </a:schemeClr>
                </a:solidFill>
                <a:latin typeface="Palatino Linotype" panose="02040502050505030304" pitchFamily="18" charset="0"/>
                <a:cs typeface="Calibri" pitchFamily="34" charset="0"/>
              </a:rPr>
              <a:t>. Cyril and Methodius University in Skopje, FYR of Macedonia and </a:t>
            </a:r>
            <a:endParaRPr lang="en-GB" sz="1800" dirty="0" smtClean="0">
              <a:solidFill>
                <a:schemeClr val="tx1">
                  <a:lumMod val="75000"/>
                  <a:lumOff val="25000"/>
                </a:schemeClr>
              </a:solidFill>
              <a:latin typeface="Palatino Linotype" panose="02040502050505030304" pitchFamily="18" charset="0"/>
              <a:cs typeface="Calibri" pitchFamily="34" charset="0"/>
            </a:endParaRPr>
          </a:p>
          <a:p>
            <a:pPr>
              <a:spcAft>
                <a:spcPts val="1200"/>
              </a:spcAft>
              <a:defRPr/>
            </a:pPr>
            <a:r>
              <a:rPr lang="en-GB" sz="1800" dirty="0" smtClean="0">
                <a:solidFill>
                  <a:schemeClr val="tx1">
                    <a:lumMod val="75000"/>
                    <a:lumOff val="25000"/>
                  </a:schemeClr>
                </a:solidFill>
                <a:latin typeface="Palatino Linotype" panose="02040502050505030304" pitchFamily="18" charset="0"/>
                <a:cs typeface="Calibri" pitchFamily="34" charset="0"/>
              </a:rPr>
              <a:t>Polytechnic </a:t>
            </a:r>
            <a:r>
              <a:rPr lang="en-GB" sz="1800" dirty="0">
                <a:solidFill>
                  <a:schemeClr val="tx1">
                    <a:lumMod val="75000"/>
                    <a:lumOff val="25000"/>
                  </a:schemeClr>
                </a:solidFill>
                <a:latin typeface="Palatino Linotype" panose="02040502050505030304" pitchFamily="18" charset="0"/>
                <a:cs typeface="Calibri" pitchFamily="34" charset="0"/>
              </a:rPr>
              <a:t>University of Tirana, </a:t>
            </a:r>
            <a:r>
              <a:rPr lang="en-GB" sz="1800" dirty="0" smtClean="0">
                <a:solidFill>
                  <a:schemeClr val="tx1">
                    <a:lumMod val="75000"/>
                    <a:lumOff val="25000"/>
                  </a:schemeClr>
                </a:solidFill>
                <a:latin typeface="Palatino Linotype" panose="02040502050505030304" pitchFamily="18" charset="0"/>
                <a:cs typeface="Calibri" pitchFamily="34" charset="0"/>
              </a:rPr>
              <a:t>Albania.</a:t>
            </a:r>
          </a:p>
          <a:p>
            <a:pPr marL="0" indent="0">
              <a:spcAft>
                <a:spcPts val="1200"/>
              </a:spcAft>
              <a:buNone/>
              <a:defRPr/>
            </a:pPr>
            <a:r>
              <a:rPr lang="en-GB" sz="1800" dirty="0" smtClean="0">
                <a:solidFill>
                  <a:schemeClr val="tx1">
                    <a:lumMod val="75000"/>
                    <a:lumOff val="25000"/>
                  </a:schemeClr>
                </a:solidFill>
                <a:latin typeface="Palatino Linotype" panose="02040502050505030304" pitchFamily="18" charset="0"/>
                <a:cs typeface="Calibri" pitchFamily="34" charset="0"/>
              </a:rPr>
              <a:t>It is based </a:t>
            </a:r>
            <a:r>
              <a:rPr lang="en-GB" sz="1800" dirty="0">
                <a:solidFill>
                  <a:schemeClr val="tx1">
                    <a:lumMod val="75000"/>
                    <a:lumOff val="25000"/>
                  </a:schemeClr>
                </a:solidFill>
                <a:latin typeface="Palatino Linotype" panose="02040502050505030304" pitchFamily="18" charset="0"/>
                <a:cs typeface="Calibri" pitchFamily="34" charset="0"/>
              </a:rPr>
              <a:t>on the European Credit Transfer System and in accordance with the Bologna Process, following the criteria and conditions for setting up a Double Postgraduate Degree. </a:t>
            </a:r>
            <a:endParaRPr lang="en-GB" sz="1800" dirty="0" smtClean="0">
              <a:solidFill>
                <a:schemeClr val="tx1">
                  <a:lumMod val="75000"/>
                  <a:lumOff val="25000"/>
                </a:schemeClr>
              </a:solidFill>
              <a:latin typeface="Palatino Linotype" panose="02040502050505030304" pitchFamily="18" charset="0"/>
              <a:cs typeface="Calibri" pitchFamily="34" charset="0"/>
            </a:endParaRPr>
          </a:p>
          <a:p>
            <a:pPr marL="0" indent="0">
              <a:buNone/>
              <a:defRPr/>
            </a:pPr>
            <a:endParaRPr lang="en-GB" sz="1800" dirty="0">
              <a:solidFill>
                <a:schemeClr val="tx1">
                  <a:lumMod val="75000"/>
                  <a:lumOff val="25000"/>
                </a:schemeClr>
              </a:solidFill>
              <a:latin typeface="Palatino Linotype" panose="02040502050505030304" pitchFamily="18" charset="0"/>
              <a:cs typeface="Calibri" pitchFamily="34" charset="0"/>
            </a:endParaRPr>
          </a:p>
        </p:txBody>
      </p:sp>
    </p:spTree>
    <p:extLst>
      <p:ext uri="{BB962C8B-B14F-4D97-AF65-F5344CB8AC3E}">
        <p14:creationId xmlns:p14="http://schemas.microsoft.com/office/powerpoint/2010/main" val="2109939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21" name="TextBox 28"/>
          <p:cNvSpPr txBox="1">
            <a:spLocks noChangeArrowheads="1"/>
          </p:cNvSpPr>
          <p:nvPr/>
        </p:nvSpPr>
        <p:spPr bwMode="auto">
          <a:xfrm>
            <a:off x="3733174" y="693541"/>
            <a:ext cx="4115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1800" dirty="0">
                <a:latin typeface="Palatino Linotype" pitchFamily="18" charset="0"/>
              </a:rPr>
              <a:t>AMONG THE BEST IN THE WORLD</a:t>
            </a:r>
          </a:p>
        </p:txBody>
      </p:sp>
      <p:pic>
        <p:nvPicPr>
          <p:cNvPr id="22" name="Picture 10" descr="http://www.uns.ac.rs/images/slider/slide1c.jpg"/>
          <p:cNvPicPr>
            <a:picLocks noChangeAspect="1" noChangeArrowheads="1"/>
          </p:cNvPicPr>
          <p:nvPr/>
        </p:nvPicPr>
        <p:blipFill>
          <a:blip r:embed="rId6">
            <a:extLst>
              <a:ext uri="{28A0092B-C50C-407E-A947-70E740481C1C}">
                <a14:useLocalDpi xmlns:a14="http://schemas.microsoft.com/office/drawing/2010/main" val="0"/>
              </a:ext>
            </a:extLst>
          </a:blip>
          <a:srcRect b="19736"/>
          <a:stretch>
            <a:fillRect/>
          </a:stretch>
        </p:blipFill>
        <p:spPr bwMode="auto">
          <a:xfrm>
            <a:off x="2039292" y="1143000"/>
            <a:ext cx="5027316"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p:cNvSpPr txBox="1">
            <a:spLocks noChangeArrowheads="1"/>
          </p:cNvSpPr>
          <p:nvPr/>
        </p:nvSpPr>
        <p:spPr bwMode="auto">
          <a:xfrm>
            <a:off x="285750" y="3200400"/>
            <a:ext cx="85344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ts val="600"/>
              </a:spcBef>
              <a:buFont typeface="Arial" panose="020B0604020202020204" pitchFamily="34" charset="0"/>
              <a:buChar char="•"/>
              <a:defRPr/>
            </a:pPr>
            <a:r>
              <a:rPr lang="en-US" sz="1600" b="1" dirty="0">
                <a:solidFill>
                  <a:srgbClr val="4F81BD"/>
                </a:solidFill>
                <a:latin typeface="Palatino Linotype" panose="02040502050505030304" pitchFamily="18" charset="0"/>
                <a:cs typeface="Arial" panose="020B0604020202020204" pitchFamily="34" charset="0"/>
              </a:rPr>
              <a:t>Among the top one thousand universities in the world</a:t>
            </a:r>
            <a:r>
              <a:rPr lang="sr-Cyrl-RS" sz="1600" b="1" dirty="0">
                <a:solidFill>
                  <a:srgbClr val="4F81BD"/>
                </a:solidFill>
                <a:latin typeface="Palatino Linotype" panose="02040502050505030304" pitchFamily="18" charset="0"/>
                <a:cs typeface="Arial" panose="020B0604020202020204" pitchFamily="34" charset="0"/>
              </a:rPr>
              <a:t>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according to the </a:t>
            </a:r>
            <a:r>
              <a:rPr lang="en-US" sz="1600" i="1" dirty="0">
                <a:solidFill>
                  <a:srgbClr val="003366"/>
                </a:solidFill>
                <a:latin typeface="Palatino Linotype" panose="02040502050505030304" pitchFamily="18" charset="0"/>
                <a:cs typeface="Arial" panose="020B0604020202020204" pitchFamily="34" charset="0"/>
              </a:rPr>
              <a:t>Webometrics Ranking of World Universities</a:t>
            </a:r>
            <a:r>
              <a:rPr lang="en-US" sz="1600" i="1" dirty="0">
                <a:solidFill>
                  <a:schemeClr val="tx1">
                    <a:lumMod val="95000"/>
                    <a:lumOff val="5000"/>
                  </a:schemeClr>
                </a:solidFill>
                <a:latin typeface="Palatino Linotype" panose="02040502050505030304" pitchFamily="18" charset="0"/>
                <a:cs typeface="Arial" panose="020B0604020202020204" pitchFamily="34" charset="0"/>
              </a:rPr>
              <a:t>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(July 2016)</a:t>
            </a:r>
            <a:r>
              <a:rPr lang="sr-Cyrl-RS" sz="1600" dirty="0">
                <a:solidFill>
                  <a:schemeClr val="tx1">
                    <a:lumMod val="95000"/>
                    <a:lumOff val="5000"/>
                  </a:schemeClr>
                </a:solidFill>
                <a:latin typeface="Palatino Linotype" panose="02040502050505030304" pitchFamily="18" charset="0"/>
                <a:cs typeface="Arial" panose="020B0604020202020204" pitchFamily="34" charset="0"/>
              </a:rPr>
              <a:t>: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ranked 886</a:t>
            </a:r>
            <a:r>
              <a:rPr lang="en-US" sz="1600" b="1" baseline="30000" dirty="0">
                <a:solidFill>
                  <a:schemeClr val="tx1">
                    <a:lumMod val="95000"/>
                    <a:lumOff val="5000"/>
                  </a:schemeClr>
                </a:solidFill>
                <a:latin typeface="Palatino Linotype" panose="02040502050505030304" pitchFamily="18" charset="0"/>
                <a:cs typeface="Arial" panose="020B0604020202020204" pitchFamily="34" charset="0"/>
              </a:rPr>
              <a:t>th</a:t>
            </a:r>
            <a:r>
              <a:rPr lang="en-US" sz="1600" dirty="0">
                <a:solidFill>
                  <a:schemeClr val="tx1">
                    <a:lumMod val="95000"/>
                    <a:lumOff val="5000"/>
                  </a:schemeClr>
                </a:solidFill>
                <a:latin typeface="Palatino Linotype" panose="02040502050505030304" pitchFamily="18" charset="0"/>
                <a:cs typeface="Arial" panose="020B0604020202020204" pitchFamily="34" charset="0"/>
              </a:rPr>
              <a:t>  (competing with 24,000 universities), 389</a:t>
            </a:r>
            <a:r>
              <a:rPr lang="en-US" sz="1600" b="1" baseline="30000" dirty="0">
                <a:solidFill>
                  <a:schemeClr val="tx1">
                    <a:lumMod val="95000"/>
                    <a:lumOff val="5000"/>
                  </a:schemeClr>
                </a:solidFill>
                <a:latin typeface="Palatino Linotype" panose="02040502050505030304" pitchFamily="18" charset="0"/>
                <a:cs typeface="Arial" panose="020B0604020202020204" pitchFamily="34" charset="0"/>
              </a:rPr>
              <a:t>th</a:t>
            </a:r>
            <a:r>
              <a:rPr lang="en-US" sz="1600" dirty="0">
                <a:solidFill>
                  <a:schemeClr val="tx1">
                    <a:lumMod val="95000"/>
                    <a:lumOff val="5000"/>
                  </a:schemeClr>
                </a:solidFill>
                <a:latin typeface="Palatino Linotype" panose="02040502050505030304" pitchFamily="18" charset="0"/>
                <a:cs typeface="Arial" panose="020B0604020202020204" pitchFamily="34" charset="0"/>
              </a:rPr>
              <a:t> in Europe (competing with 6,023 universities) and 38</a:t>
            </a:r>
            <a:r>
              <a:rPr lang="en-US" sz="1600" b="1" baseline="30000" dirty="0">
                <a:solidFill>
                  <a:schemeClr val="tx1">
                    <a:lumMod val="95000"/>
                    <a:lumOff val="5000"/>
                  </a:schemeClr>
                </a:solidFill>
                <a:latin typeface="Palatino Linotype" panose="02040502050505030304" pitchFamily="18" charset="0"/>
                <a:cs typeface="Arial" panose="020B0604020202020204" pitchFamily="34" charset="0"/>
              </a:rPr>
              <a:t>th</a:t>
            </a:r>
            <a:r>
              <a:rPr lang="en-US" sz="1600" dirty="0">
                <a:solidFill>
                  <a:schemeClr val="tx1">
                    <a:lumMod val="95000"/>
                    <a:lumOff val="5000"/>
                  </a:schemeClr>
                </a:solidFill>
                <a:latin typeface="Palatino Linotype" panose="02040502050505030304" pitchFamily="18" charset="0"/>
                <a:cs typeface="Arial" panose="020B0604020202020204" pitchFamily="34" charset="0"/>
              </a:rPr>
              <a:t> in the area of Central and Eastern Europe (competing with 3,039 universities).</a:t>
            </a:r>
          </a:p>
          <a:p>
            <a:pPr>
              <a:spcBef>
                <a:spcPts val="600"/>
              </a:spcBef>
              <a:buFont typeface="Arial" panose="020B0604020202020204" pitchFamily="34" charset="0"/>
              <a:buChar char="•"/>
              <a:defRPr/>
            </a:pPr>
            <a:r>
              <a:rPr lang="en-US" sz="1600" b="1" dirty="0">
                <a:solidFill>
                  <a:srgbClr val="4F81BD"/>
                </a:solidFill>
                <a:latin typeface="Palatino Linotype" panose="02040502050505030304" pitchFamily="18" charset="0"/>
                <a:cs typeface="Arial" panose="020B0604020202020204" pitchFamily="34" charset="0"/>
              </a:rPr>
              <a:t>Ranked </a:t>
            </a:r>
            <a:r>
              <a:rPr lang="sr-Cyrl-RS" sz="1600" b="1" dirty="0">
                <a:solidFill>
                  <a:srgbClr val="4F81BD"/>
                </a:solidFill>
                <a:latin typeface="Palatino Linotype" panose="02040502050505030304" pitchFamily="18" charset="0"/>
                <a:cs typeface="Arial" panose="020B0604020202020204" pitchFamily="34" charset="0"/>
              </a:rPr>
              <a:t>756</a:t>
            </a:r>
            <a:r>
              <a:rPr lang="en-US" sz="1600" b="1" baseline="30000" dirty="0" err="1" smtClean="0">
                <a:solidFill>
                  <a:srgbClr val="4F81BD"/>
                </a:solidFill>
                <a:latin typeface="Palatino Linotype" panose="02040502050505030304" pitchFamily="18" charset="0"/>
                <a:cs typeface="Arial" panose="020B0604020202020204" pitchFamily="34" charset="0"/>
              </a:rPr>
              <a:t>th</a:t>
            </a:r>
            <a:r>
              <a:rPr lang="en-US" sz="1600" b="1" baseline="30000" dirty="0" smtClean="0">
                <a:solidFill>
                  <a:srgbClr val="4F81BD"/>
                </a:solidFill>
                <a:latin typeface="Palatino Linotype" panose="02040502050505030304" pitchFamily="18" charset="0"/>
                <a:cs typeface="Arial" panose="020B0604020202020204" pitchFamily="34" charset="0"/>
              </a:rPr>
              <a:t> </a:t>
            </a:r>
            <a:r>
              <a:rPr lang="en-US" sz="1600" b="1" dirty="0" smtClean="0">
                <a:solidFill>
                  <a:srgbClr val="4F81BD"/>
                </a:solidFill>
                <a:latin typeface="Palatino Linotype" panose="02040502050505030304" pitchFamily="18" charset="0"/>
                <a:cs typeface="Arial" panose="020B0604020202020204" pitchFamily="34" charset="0"/>
              </a:rPr>
              <a:t>among </a:t>
            </a:r>
            <a:r>
              <a:rPr lang="en-US" sz="1600" b="1" dirty="0">
                <a:solidFill>
                  <a:srgbClr val="4F81BD"/>
                </a:solidFill>
                <a:latin typeface="Palatino Linotype" panose="02040502050505030304" pitchFamily="18" charset="0"/>
                <a:cs typeface="Arial" panose="020B0604020202020204" pitchFamily="34" charset="0"/>
              </a:rPr>
              <a:t>the </a:t>
            </a:r>
            <a:r>
              <a:rPr lang="sr-Cyrl-RS" sz="1600" b="1" dirty="0">
                <a:solidFill>
                  <a:srgbClr val="4F81BD"/>
                </a:solidFill>
                <a:latin typeface="Palatino Linotype" panose="02040502050505030304" pitchFamily="18" charset="0"/>
                <a:cs typeface="Arial" panose="020B0604020202020204" pitchFamily="34" charset="0"/>
              </a:rPr>
              <a:t>842 </a:t>
            </a:r>
            <a:r>
              <a:rPr lang="en-US" sz="1600" b="1" dirty="0">
                <a:solidFill>
                  <a:srgbClr val="4F81BD"/>
                </a:solidFill>
                <a:latin typeface="Palatino Linotype" panose="02040502050505030304" pitchFamily="18" charset="0"/>
                <a:cs typeface="Arial" panose="020B0604020202020204" pitchFamily="34" charset="0"/>
              </a:rPr>
              <a:t>best universities in the world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according to the </a:t>
            </a:r>
            <a:r>
              <a:rPr lang="en-US" sz="1600" i="1" dirty="0">
                <a:solidFill>
                  <a:srgbClr val="003366"/>
                </a:solidFill>
                <a:latin typeface="Palatino Linotype" panose="02040502050505030304" pitchFamily="18" charset="0"/>
                <a:cs typeface="Arial" panose="020B0604020202020204" pitchFamily="34" charset="0"/>
              </a:rPr>
              <a:t>CWTS Leiden Ranking </a:t>
            </a:r>
            <a:r>
              <a:rPr lang="sr-Cyrl-RS" sz="1600" dirty="0">
                <a:solidFill>
                  <a:schemeClr val="tx1">
                    <a:lumMod val="95000"/>
                    <a:lumOff val="5000"/>
                  </a:schemeClr>
                </a:solidFill>
                <a:latin typeface="Palatino Linotype" panose="02040502050505030304" pitchFamily="18" charset="0"/>
                <a:cs typeface="Arial" panose="020B0604020202020204" pitchFamily="34" charset="0"/>
              </a:rPr>
              <a:t>(2016).</a:t>
            </a:r>
            <a:endParaRPr lang="en-US" sz="1600" dirty="0">
              <a:solidFill>
                <a:schemeClr val="tx1">
                  <a:lumMod val="95000"/>
                  <a:lumOff val="5000"/>
                </a:schemeClr>
              </a:solidFill>
              <a:latin typeface="Palatino Linotype" panose="02040502050505030304" pitchFamily="18" charset="0"/>
              <a:cs typeface="Arial" panose="020B0604020202020204" pitchFamily="34" charset="0"/>
            </a:endParaRPr>
          </a:p>
          <a:p>
            <a:pPr>
              <a:spcBef>
                <a:spcPts val="600"/>
              </a:spcBef>
              <a:buFont typeface="Arial" panose="020B0604020202020204" pitchFamily="34" charset="0"/>
              <a:buChar char="•"/>
              <a:defRPr/>
            </a:pPr>
            <a:r>
              <a:rPr lang="en-US" sz="1600" b="1" dirty="0">
                <a:solidFill>
                  <a:srgbClr val="4F81BD"/>
                </a:solidFill>
                <a:latin typeface="Palatino Linotype" panose="02040502050505030304" pitchFamily="18" charset="0"/>
                <a:cs typeface="Arial" panose="020B0604020202020204" pitchFamily="34" charset="0"/>
              </a:rPr>
              <a:t>Among the 200 and 300 best ranked universities in Agriculture &amp; Forestry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on the 2017 list of </a:t>
            </a:r>
            <a:r>
              <a:rPr lang="en-US" sz="1600" i="1" dirty="0">
                <a:solidFill>
                  <a:srgbClr val="003366"/>
                </a:solidFill>
                <a:latin typeface="Palatino Linotype" panose="02040502050505030304" pitchFamily="18" charset="0"/>
                <a:cs typeface="Arial" panose="020B0604020202020204" pitchFamily="34" charset="0"/>
              </a:rPr>
              <a:t>QS World University Rankings by Subject</a:t>
            </a:r>
            <a:r>
              <a:rPr lang="en-US" sz="1600" dirty="0">
                <a:solidFill>
                  <a:schemeClr val="tx1">
                    <a:lumMod val="95000"/>
                    <a:lumOff val="5000"/>
                  </a:schemeClr>
                </a:solidFill>
                <a:latin typeface="Palatino Linotype" panose="02040502050505030304" pitchFamily="18" charset="0"/>
                <a:cs typeface="Arial" panose="020B0604020202020204" pitchFamily="34" charset="0"/>
              </a:rPr>
              <a:t>. </a:t>
            </a:r>
          </a:p>
          <a:p>
            <a:pPr>
              <a:spcBef>
                <a:spcPts val="600"/>
              </a:spcBef>
              <a:buFont typeface="Arial" panose="020B0604020202020204" pitchFamily="34" charset="0"/>
              <a:buChar char="•"/>
              <a:defRPr/>
            </a:pPr>
            <a:r>
              <a:rPr lang="en-US" sz="1600" b="1" dirty="0">
                <a:solidFill>
                  <a:srgbClr val="4F81BD"/>
                </a:solidFill>
                <a:latin typeface="Palatino Linotype" panose="02040502050505030304" pitchFamily="18" charset="0"/>
                <a:cs typeface="Arial" panose="020B0604020202020204" pitchFamily="34" charset="0"/>
              </a:rPr>
              <a:t>Among the top 150 universities in the world in the field of Food Science and Technology, among the top 300 in the field of Sport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and</a:t>
            </a:r>
            <a:r>
              <a:rPr lang="en-US" sz="1600" b="1" dirty="0">
                <a:solidFill>
                  <a:srgbClr val="4F81BD"/>
                </a:solidFill>
                <a:latin typeface="Palatino Linotype" panose="02040502050505030304" pitchFamily="18" charset="0"/>
                <a:cs typeface="Arial" panose="020B0604020202020204" pitchFamily="34" charset="0"/>
              </a:rPr>
              <a:t> among the top 500 in the field of Mathematics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on the </a:t>
            </a:r>
            <a:r>
              <a:rPr lang="en-US" sz="1600" i="1" dirty="0">
                <a:solidFill>
                  <a:srgbClr val="003366"/>
                </a:solidFill>
                <a:latin typeface="Palatino Linotype" panose="02040502050505030304" pitchFamily="18" charset="0"/>
                <a:cs typeface="Arial" panose="020B0604020202020204" pitchFamily="34" charset="0"/>
              </a:rPr>
              <a:t>Shanghai Ranking's Global Ranking of Academic Subjects</a:t>
            </a:r>
            <a:r>
              <a:rPr lang="en-US" sz="1600" i="1" dirty="0">
                <a:solidFill>
                  <a:schemeClr val="tx1">
                    <a:lumMod val="95000"/>
                    <a:lumOff val="5000"/>
                  </a:schemeClr>
                </a:solidFill>
                <a:latin typeface="Palatino Linotype" panose="02040502050505030304" pitchFamily="18" charset="0"/>
                <a:cs typeface="Arial" panose="020B0604020202020204" pitchFamily="34" charset="0"/>
              </a:rPr>
              <a:t> </a:t>
            </a:r>
            <a:r>
              <a:rPr lang="en-US" sz="1600" dirty="0">
                <a:solidFill>
                  <a:schemeClr val="tx1">
                    <a:lumMod val="95000"/>
                    <a:lumOff val="5000"/>
                  </a:schemeClr>
                </a:solidFill>
                <a:latin typeface="Palatino Linotype" panose="02040502050505030304" pitchFamily="18" charset="0"/>
                <a:cs typeface="Arial" panose="020B0604020202020204" pitchFamily="34" charset="0"/>
              </a:rPr>
              <a:t>in 2017.</a:t>
            </a:r>
          </a:p>
        </p:txBody>
      </p:sp>
    </p:spTree>
    <p:extLst>
      <p:ext uri="{BB962C8B-B14F-4D97-AF65-F5344CB8AC3E}">
        <p14:creationId xmlns:p14="http://schemas.microsoft.com/office/powerpoint/2010/main" val="255235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GB" altLang="en-US" sz="1800" dirty="0">
                <a:latin typeface="Palatino Linotype" pitchFamily="18" charset="0"/>
              </a:rPr>
              <a:t>Water Treatment and Protection Engineering </a:t>
            </a:r>
          </a:p>
        </p:txBody>
      </p:sp>
      <p:sp>
        <p:nvSpPr>
          <p:cNvPr id="13" name="Content Placeholder 1"/>
          <p:cNvSpPr txBox="1">
            <a:spLocks/>
          </p:cNvSpPr>
          <p:nvPr/>
        </p:nvSpPr>
        <p:spPr>
          <a:xfrm>
            <a:off x="381000" y="1371599"/>
            <a:ext cx="8456948" cy="490162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defRPr/>
            </a:pPr>
            <a:r>
              <a:rPr lang="en-GB" sz="1800" dirty="0" smtClean="0">
                <a:solidFill>
                  <a:schemeClr val="tx1">
                    <a:lumMod val="75000"/>
                    <a:lumOff val="25000"/>
                  </a:schemeClr>
                </a:solidFill>
                <a:latin typeface="Palatino Linotype" panose="02040502050505030304" pitchFamily="18" charset="0"/>
                <a:cs typeface="Calibri" pitchFamily="34" charset="0"/>
              </a:rPr>
              <a:t>It </a:t>
            </a:r>
            <a:r>
              <a:rPr lang="en-GB" sz="1800" dirty="0">
                <a:solidFill>
                  <a:schemeClr val="tx1">
                    <a:lumMod val="75000"/>
                    <a:lumOff val="25000"/>
                  </a:schemeClr>
                </a:solidFill>
                <a:latin typeface="Palatino Linotype" panose="02040502050505030304" pitchFamily="18" charset="0"/>
                <a:cs typeface="Calibri" pitchFamily="34" charset="0"/>
              </a:rPr>
              <a:t>is a Master academic study at the </a:t>
            </a:r>
            <a:r>
              <a:rPr lang="en-GB" sz="1800" b="1" dirty="0">
                <a:solidFill>
                  <a:schemeClr val="tx1">
                    <a:lumMod val="75000"/>
                    <a:lumOff val="25000"/>
                  </a:schemeClr>
                </a:solidFill>
                <a:latin typeface="Palatino Linotype" panose="02040502050505030304" pitchFamily="18" charset="0"/>
                <a:cs typeface="Calibri" pitchFamily="34" charset="0"/>
              </a:rPr>
              <a:t>Department of Environmental Engineering and Occupational Safety and Health</a:t>
            </a:r>
            <a:r>
              <a:rPr lang="en-GB" sz="1800" dirty="0">
                <a:solidFill>
                  <a:schemeClr val="tx1">
                    <a:lumMod val="75000"/>
                    <a:lumOff val="25000"/>
                  </a:schemeClr>
                </a:solidFill>
                <a:latin typeface="Palatino Linotype" panose="02040502050505030304" pitchFamily="18" charset="0"/>
                <a:cs typeface="Calibri" pitchFamily="34" charset="0"/>
              </a:rPr>
              <a:t>, Faculty of Technical Sciences, University of Novi Sad. </a:t>
            </a:r>
            <a:endParaRPr lang="en-GB" sz="1800" dirty="0" smtClean="0">
              <a:solidFill>
                <a:schemeClr val="tx1">
                  <a:lumMod val="75000"/>
                  <a:lumOff val="25000"/>
                </a:schemeClr>
              </a:solidFill>
              <a:latin typeface="Palatino Linotype" panose="02040502050505030304" pitchFamily="18" charset="0"/>
              <a:cs typeface="Calibri" pitchFamily="34" charset="0"/>
            </a:endParaRPr>
          </a:p>
          <a:p>
            <a:pPr marL="0" indent="0">
              <a:spcAft>
                <a:spcPts val="1200"/>
              </a:spcAft>
              <a:buNone/>
              <a:defRPr/>
            </a:pPr>
            <a:r>
              <a:rPr lang="en-GB" sz="1800" dirty="0" smtClean="0">
                <a:solidFill>
                  <a:schemeClr val="tx1">
                    <a:lumMod val="75000"/>
                    <a:lumOff val="25000"/>
                  </a:schemeClr>
                </a:solidFill>
                <a:latin typeface="Palatino Linotype" panose="02040502050505030304" pitchFamily="18" charset="0"/>
                <a:cs typeface="Calibri" pitchFamily="34" charset="0"/>
              </a:rPr>
              <a:t>The </a:t>
            </a:r>
            <a:r>
              <a:rPr lang="en-GB" sz="1800" dirty="0">
                <a:solidFill>
                  <a:schemeClr val="tx1">
                    <a:lumMod val="75000"/>
                    <a:lumOff val="25000"/>
                  </a:schemeClr>
                </a:solidFill>
                <a:latin typeface="Palatino Linotype" panose="02040502050505030304" pitchFamily="18" charset="0"/>
                <a:cs typeface="Calibri" pitchFamily="34" charset="0"/>
              </a:rPr>
              <a:t>acquired academic degree is </a:t>
            </a:r>
            <a:r>
              <a:rPr lang="en-GB" sz="1800" b="1" dirty="0">
                <a:solidFill>
                  <a:schemeClr val="tx1">
                    <a:lumMod val="75000"/>
                    <a:lumOff val="25000"/>
                  </a:schemeClr>
                </a:solidFill>
                <a:latin typeface="Palatino Linotype" panose="02040502050505030304" pitchFamily="18" charset="0"/>
                <a:cs typeface="Calibri" pitchFamily="34" charset="0"/>
              </a:rPr>
              <a:t>Master in Engineering of Water Treatment and </a:t>
            </a:r>
            <a:r>
              <a:rPr lang="en-GB" sz="1800" b="1" dirty="0" smtClean="0">
                <a:solidFill>
                  <a:schemeClr val="tx1">
                    <a:lumMod val="75000"/>
                    <a:lumOff val="25000"/>
                  </a:schemeClr>
                </a:solidFill>
                <a:latin typeface="Palatino Linotype" panose="02040502050505030304" pitchFamily="18" charset="0"/>
                <a:cs typeface="Calibri" pitchFamily="34" charset="0"/>
              </a:rPr>
              <a:t>Protection</a:t>
            </a:r>
            <a:r>
              <a:rPr lang="en-GB" sz="1800" dirty="0" smtClean="0">
                <a:solidFill>
                  <a:schemeClr val="tx1">
                    <a:lumMod val="75000"/>
                    <a:lumOff val="25000"/>
                  </a:schemeClr>
                </a:solidFill>
                <a:latin typeface="Palatino Linotype" panose="02040502050505030304" pitchFamily="18" charset="0"/>
                <a:cs typeface="Calibri" pitchFamily="34" charset="0"/>
              </a:rPr>
              <a:t>.</a:t>
            </a:r>
          </a:p>
          <a:p>
            <a:pPr marL="0" indent="0">
              <a:spcAft>
                <a:spcPts val="1200"/>
              </a:spcAft>
              <a:buNone/>
              <a:defRPr/>
            </a:pPr>
            <a:r>
              <a:rPr lang="en-GB" sz="1800" dirty="0">
                <a:solidFill>
                  <a:schemeClr val="tx1">
                    <a:lumMod val="75000"/>
                    <a:lumOff val="25000"/>
                  </a:schemeClr>
                </a:solidFill>
                <a:latin typeface="Palatino Linotype" panose="02040502050505030304" pitchFamily="18" charset="0"/>
                <a:cs typeface="Calibri" pitchFamily="34" charset="0"/>
              </a:rPr>
              <a:t>It is a </a:t>
            </a:r>
            <a:r>
              <a:rPr lang="en-GB" sz="1800" b="1" dirty="0">
                <a:solidFill>
                  <a:schemeClr val="tx1">
                    <a:lumMod val="75000"/>
                    <a:lumOff val="25000"/>
                  </a:schemeClr>
                </a:solidFill>
                <a:latin typeface="Palatino Linotype" panose="02040502050505030304" pitchFamily="18" charset="0"/>
                <a:cs typeface="Calibri" pitchFamily="34" charset="0"/>
              </a:rPr>
              <a:t>two year master study program with 120 ECTS</a:t>
            </a:r>
            <a:r>
              <a:rPr lang="en-GB" sz="1800" dirty="0" smtClean="0">
                <a:solidFill>
                  <a:schemeClr val="tx1">
                    <a:lumMod val="75000"/>
                    <a:lumOff val="25000"/>
                  </a:schemeClr>
                </a:solidFill>
                <a:latin typeface="Palatino Linotype" panose="02040502050505030304" pitchFamily="18" charset="0"/>
                <a:cs typeface="Calibri" pitchFamily="34" charset="0"/>
              </a:rPr>
              <a:t>.</a:t>
            </a:r>
          </a:p>
          <a:p>
            <a:pPr marL="0" indent="0">
              <a:spcAft>
                <a:spcPts val="1200"/>
              </a:spcAft>
              <a:buNone/>
              <a:defRPr/>
            </a:pPr>
            <a:r>
              <a:rPr lang="en-GB" sz="1800" dirty="0">
                <a:solidFill>
                  <a:schemeClr val="tx1">
                    <a:lumMod val="75000"/>
                    <a:lumOff val="25000"/>
                  </a:schemeClr>
                </a:solidFill>
                <a:latin typeface="Palatino Linotype" panose="02040502050505030304" pitchFamily="18" charset="0"/>
                <a:cs typeface="Calibri" pitchFamily="34" charset="0"/>
              </a:rPr>
              <a:t>The Master Program </a:t>
            </a:r>
            <a:r>
              <a:rPr lang="en-GB" sz="1800" b="1" dirty="0" smtClean="0">
                <a:solidFill>
                  <a:schemeClr val="tx1">
                    <a:lumMod val="75000"/>
                    <a:lumOff val="25000"/>
                  </a:schemeClr>
                </a:solidFill>
                <a:latin typeface="Palatino Linotype" panose="02040502050505030304" pitchFamily="18" charset="0"/>
                <a:cs typeface="Calibri" pitchFamily="34" charset="0"/>
              </a:rPr>
              <a:t>"Water </a:t>
            </a:r>
            <a:r>
              <a:rPr lang="en-GB" sz="1800" b="1" dirty="0">
                <a:solidFill>
                  <a:schemeClr val="tx1">
                    <a:lumMod val="75000"/>
                    <a:lumOff val="25000"/>
                  </a:schemeClr>
                </a:solidFill>
                <a:latin typeface="Palatino Linotype" panose="02040502050505030304" pitchFamily="18" charset="0"/>
                <a:cs typeface="Calibri" pitchFamily="34" charset="0"/>
              </a:rPr>
              <a:t>Treatment and Protection </a:t>
            </a:r>
            <a:r>
              <a:rPr lang="en-GB" sz="1800" b="1" dirty="0" smtClean="0">
                <a:solidFill>
                  <a:schemeClr val="tx1">
                    <a:lumMod val="75000"/>
                    <a:lumOff val="25000"/>
                  </a:schemeClr>
                </a:solidFill>
                <a:latin typeface="Palatino Linotype" panose="02040502050505030304" pitchFamily="18" charset="0"/>
                <a:cs typeface="Calibri" pitchFamily="34" charset="0"/>
              </a:rPr>
              <a:t>Engineering"</a:t>
            </a:r>
            <a:r>
              <a:rPr lang="en-GB" sz="1800" dirty="0" smtClean="0">
                <a:solidFill>
                  <a:schemeClr val="tx1">
                    <a:lumMod val="75000"/>
                    <a:lumOff val="25000"/>
                  </a:schemeClr>
                </a:solidFill>
                <a:latin typeface="Palatino Linotype" panose="02040502050505030304" pitchFamily="18" charset="0"/>
                <a:cs typeface="Calibri" pitchFamily="34" charset="0"/>
              </a:rPr>
              <a:t> </a:t>
            </a:r>
            <a:r>
              <a:rPr lang="en-GB" sz="1800" dirty="0">
                <a:solidFill>
                  <a:schemeClr val="tx1">
                    <a:lumMod val="75000"/>
                    <a:lumOff val="25000"/>
                  </a:schemeClr>
                </a:solidFill>
                <a:latin typeface="Palatino Linotype" panose="02040502050505030304" pitchFamily="18" charset="0"/>
                <a:cs typeface="Calibri" pitchFamily="34" charset="0"/>
              </a:rPr>
              <a:t>enables the students to concretize and expand their knowledge concerning waste water treatment. It allows understanding the basic principles of engineering in various fields of environment protection, acquiring additional expertise for the implementation of modern technical systems, gaining ability for knowledge integration to be applied in any particular case, ensuring them to be engaged in independent research and creative work during realization of the curriculum. </a:t>
            </a:r>
            <a:endParaRPr lang="en-GB" sz="1800" dirty="0" smtClean="0">
              <a:solidFill>
                <a:schemeClr val="tx1">
                  <a:lumMod val="75000"/>
                  <a:lumOff val="25000"/>
                </a:schemeClr>
              </a:solidFill>
              <a:latin typeface="Palatino Linotype" panose="02040502050505030304" pitchFamily="18" charset="0"/>
              <a:cs typeface="Calibri" pitchFamily="34" charset="0"/>
            </a:endParaRPr>
          </a:p>
          <a:p>
            <a:pPr marL="0" indent="0">
              <a:spcAft>
                <a:spcPts val="1200"/>
              </a:spcAft>
              <a:buNone/>
              <a:defRPr/>
            </a:pPr>
            <a:r>
              <a:rPr lang="en-GB" sz="1800" dirty="0" smtClean="0">
                <a:solidFill>
                  <a:schemeClr val="tx1">
                    <a:lumMod val="75000"/>
                    <a:lumOff val="25000"/>
                  </a:schemeClr>
                </a:solidFill>
                <a:latin typeface="Palatino Linotype" panose="02040502050505030304" pitchFamily="18" charset="0"/>
                <a:cs typeface="Calibri" pitchFamily="34" charset="0"/>
              </a:rPr>
              <a:t>The </a:t>
            </a:r>
            <a:r>
              <a:rPr lang="en-GB" sz="1800" dirty="0">
                <a:solidFill>
                  <a:schemeClr val="tx1">
                    <a:lumMod val="75000"/>
                    <a:lumOff val="25000"/>
                  </a:schemeClr>
                </a:solidFill>
                <a:latin typeface="Palatino Linotype" panose="02040502050505030304" pitchFamily="18" charset="0"/>
                <a:cs typeface="Calibri" pitchFamily="34" charset="0"/>
              </a:rPr>
              <a:t>curriculum Water Treatment and Protection Engineering is developed in response to the needs of the industry, business and institutions, which have to face environmental problems and ask for engineers with interdisciplinary expertise in the field of environmental engineering and water treatment and protection</a:t>
            </a:r>
            <a:r>
              <a:rPr lang="en-GB" sz="1800" dirty="0" smtClean="0">
                <a:solidFill>
                  <a:schemeClr val="tx1">
                    <a:lumMod val="75000"/>
                    <a:lumOff val="25000"/>
                  </a:schemeClr>
                </a:solidFill>
                <a:latin typeface="Palatino Linotype" panose="02040502050505030304" pitchFamily="18" charset="0"/>
                <a:cs typeface="Calibri" pitchFamily="34" charset="0"/>
              </a:rPr>
              <a:t>.</a:t>
            </a:r>
            <a:endParaRPr lang="en-GB" sz="1800" dirty="0">
              <a:solidFill>
                <a:schemeClr val="tx1">
                  <a:lumMod val="75000"/>
                  <a:lumOff val="25000"/>
                </a:schemeClr>
              </a:solidFill>
              <a:latin typeface="Palatino Linotype" panose="02040502050505030304" pitchFamily="18" charset="0"/>
              <a:cs typeface="Calibri" pitchFamily="34" charset="0"/>
            </a:endParaRPr>
          </a:p>
        </p:txBody>
      </p:sp>
    </p:spTree>
    <p:extLst>
      <p:ext uri="{BB962C8B-B14F-4D97-AF65-F5344CB8AC3E}">
        <p14:creationId xmlns:p14="http://schemas.microsoft.com/office/powerpoint/2010/main" val="9749117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GB" altLang="en-US" sz="1800" dirty="0">
                <a:latin typeface="Palatino Linotype" pitchFamily="18" charset="0"/>
              </a:rPr>
              <a:t>Water Treatment and Protection Engineering </a:t>
            </a:r>
          </a:p>
        </p:txBody>
      </p:sp>
      <p:graphicFrame>
        <p:nvGraphicFramePr>
          <p:cNvPr id="12" name="Content Placeholder 3">
            <a:extLst>
              <a:ext uri="{FF2B5EF4-FFF2-40B4-BE49-F238E27FC236}">
                <a16:creationId xmlns="" xmlns:a16="http://schemas.microsoft.com/office/drawing/2014/main" id="{675F7BFF-437E-4670-812E-C18401F10428}"/>
              </a:ext>
            </a:extLst>
          </p:cNvPr>
          <p:cNvGraphicFramePr>
            <a:graphicFrameLocks/>
          </p:cNvGraphicFramePr>
          <p:nvPr>
            <p:extLst>
              <p:ext uri="{D42A27DB-BD31-4B8C-83A1-F6EECF244321}">
                <p14:modId xmlns:p14="http://schemas.microsoft.com/office/powerpoint/2010/main" val="195589364"/>
              </p:ext>
            </p:extLst>
          </p:nvPr>
        </p:nvGraphicFramePr>
        <p:xfrm>
          <a:off x="776177" y="1524000"/>
          <a:ext cx="7591646" cy="4048506"/>
        </p:xfrm>
        <a:graphic>
          <a:graphicData uri="http://schemas.openxmlformats.org/drawingml/2006/table">
            <a:tbl>
              <a:tblPr firstRow="1" firstCol="1" bandRow="1">
                <a:tableStyleId>{5C22544A-7EE6-4342-B048-85BDC9FD1C3A}</a:tableStyleId>
              </a:tblPr>
              <a:tblGrid>
                <a:gridCol w="441834">
                  <a:extLst>
                    <a:ext uri="{9D8B030D-6E8A-4147-A177-3AD203B41FA5}">
                      <a16:colId xmlns="" xmlns:a16="http://schemas.microsoft.com/office/drawing/2014/main" val="2130247631"/>
                    </a:ext>
                  </a:extLst>
                </a:gridCol>
                <a:gridCol w="6493894">
                  <a:extLst>
                    <a:ext uri="{9D8B030D-6E8A-4147-A177-3AD203B41FA5}">
                      <a16:colId xmlns="" xmlns:a16="http://schemas.microsoft.com/office/drawing/2014/main" val="243508010"/>
                    </a:ext>
                  </a:extLst>
                </a:gridCol>
                <a:gridCol w="655918">
                  <a:extLst>
                    <a:ext uri="{9D8B030D-6E8A-4147-A177-3AD203B41FA5}">
                      <a16:colId xmlns="" xmlns:a16="http://schemas.microsoft.com/office/drawing/2014/main" val="546418073"/>
                    </a:ext>
                  </a:extLst>
                </a:gridCol>
              </a:tblGrid>
              <a:tr h="150980">
                <a:tc>
                  <a:txBody>
                    <a:bodyPr/>
                    <a:lstStyle/>
                    <a:p>
                      <a:pPr eaLnBrk="0" fontAlgn="base" hangingPunct="0">
                        <a:lnSpc>
                          <a:spcPct val="115000"/>
                        </a:lnSpc>
                        <a:spcAft>
                          <a:spcPts val="0"/>
                        </a:spcAft>
                      </a:pPr>
                      <a:r>
                        <a:rPr lang="en-US" sz="1050" kern="1200" dirty="0">
                          <a:effectLst/>
                        </a:rPr>
                        <a:t>No.</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Accredited</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ECTS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029966108"/>
                  </a:ext>
                </a:extLst>
              </a:tr>
              <a:tr h="150980">
                <a:tc gridSpan="2">
                  <a:txBody>
                    <a:bodyPr/>
                    <a:lstStyle/>
                    <a:p>
                      <a:pPr eaLnBrk="0" fontAlgn="base" hangingPunct="0">
                        <a:lnSpc>
                          <a:spcPct val="115000"/>
                        </a:lnSpc>
                        <a:spcAft>
                          <a:spcPts val="0"/>
                        </a:spcAft>
                      </a:pPr>
                      <a:r>
                        <a:rPr lang="en-US" sz="1050" kern="1200" dirty="0">
                          <a:effectLst/>
                        </a:rPr>
                        <a:t>First year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hMerge="1">
                  <a:txBody>
                    <a:bodyPr/>
                    <a:lstStyle/>
                    <a:p>
                      <a:endParaRPr lang="en-US"/>
                    </a:p>
                  </a:txBody>
                  <a:tcP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027070512"/>
                  </a:ext>
                </a:extLst>
              </a:tr>
              <a:tr h="150980">
                <a:tc>
                  <a:txBody>
                    <a:bodyPr/>
                    <a:lstStyle/>
                    <a:p>
                      <a:pPr algn="ctr" eaLnBrk="0" fontAlgn="base" hangingPunct="0">
                        <a:lnSpc>
                          <a:spcPct val="115000"/>
                        </a:lnSpc>
                        <a:spcAft>
                          <a:spcPts val="0"/>
                        </a:spcAft>
                      </a:pPr>
                      <a:r>
                        <a:rPr lang="en-US" sz="1050" kern="1200" dirty="0">
                          <a:effectLst/>
                        </a:rPr>
                        <a:t>1</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Statistical and numerical methods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9</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518664960"/>
                  </a:ext>
                </a:extLst>
              </a:tr>
              <a:tr h="150980">
                <a:tc>
                  <a:txBody>
                    <a:bodyPr/>
                    <a:lstStyle/>
                    <a:p>
                      <a:pPr algn="ctr" eaLnBrk="0" fontAlgn="base" hangingPunct="0">
                        <a:lnSpc>
                          <a:spcPct val="115000"/>
                        </a:lnSpc>
                        <a:spcAft>
                          <a:spcPts val="0"/>
                        </a:spcAft>
                      </a:pPr>
                      <a:r>
                        <a:rPr lang="en-US" sz="1050" kern="1200" dirty="0">
                          <a:effectLst/>
                        </a:rPr>
                        <a:t>2</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Elective course</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5</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564483297"/>
                  </a:ext>
                </a:extLst>
              </a:tr>
              <a:tr h="150980">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err="1">
                          <a:effectLst/>
                        </a:rPr>
                        <a:t>Hydrotechnics</a:t>
                      </a:r>
                      <a:r>
                        <a:rPr lang="en-US" sz="1050" kern="1200">
                          <a:effectLst/>
                        </a:rPr>
                        <a:t> and hydromechanics - </a:t>
                      </a:r>
                      <a:r>
                        <a:rPr lang="it-IT" sz="1050">
                          <a:effectLst/>
                        </a:rPr>
                        <a:t>fundamentals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804934354"/>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Environmental Protection in Energy Production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027811769"/>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Sources and Environmental pollution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844756826"/>
                  </a:ext>
                </a:extLst>
              </a:tr>
              <a:tr h="150980">
                <a:tc>
                  <a:txBody>
                    <a:bodyPr/>
                    <a:lstStyle/>
                    <a:p>
                      <a:pPr algn="ctr" eaLnBrk="0" fontAlgn="base" hangingPunct="0">
                        <a:lnSpc>
                          <a:spcPct val="115000"/>
                        </a:lnSpc>
                        <a:spcAft>
                          <a:spcPts val="0"/>
                        </a:spcAft>
                      </a:pPr>
                      <a:r>
                        <a:rPr lang="en-US" sz="1050" kern="1200">
                          <a:effectLst/>
                        </a:rPr>
                        <a:t>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Elective course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5</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748043051"/>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Hydrometry</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801832902"/>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Environmental Transport Processes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870164509"/>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Basic biological principles in the environmental protection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145636258"/>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Chemistry of Water, Air and Soil Pollution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126297951"/>
                  </a:ext>
                </a:extLst>
              </a:tr>
              <a:tr h="150980">
                <a:tc>
                  <a:txBody>
                    <a:bodyPr/>
                    <a:lstStyle/>
                    <a:p>
                      <a:pPr algn="ctr" eaLnBrk="0" fontAlgn="base" hangingPunct="0">
                        <a:lnSpc>
                          <a:spcPct val="115000"/>
                        </a:lnSpc>
                        <a:spcAft>
                          <a:spcPts val="0"/>
                        </a:spcAft>
                      </a:pPr>
                      <a:r>
                        <a:rPr lang="en-US" sz="1050" kern="120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Elective course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344409968"/>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Environmental system analysis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052579650"/>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Automation in Environmental Processes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398913135"/>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Hydraulic constructions – design and protection</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642334122"/>
                  </a:ext>
                </a:extLst>
              </a:tr>
              <a:tr h="150980">
                <a:tc>
                  <a:txBody>
                    <a:bodyPr/>
                    <a:lstStyle/>
                    <a:p>
                      <a:pPr algn="ctr" eaLnBrk="0" fontAlgn="base" hangingPunct="0">
                        <a:lnSpc>
                          <a:spcPct val="115000"/>
                        </a:lnSpc>
                        <a:spcAft>
                          <a:spcPts val="0"/>
                        </a:spcAft>
                      </a:pPr>
                      <a:r>
                        <a:rPr lang="en-US" sz="1050" kern="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Technological processes in the water quality control</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33021991"/>
                  </a:ext>
                </a:extLst>
              </a:tr>
              <a:tr h="150980">
                <a:tc>
                  <a:txBody>
                    <a:bodyPr/>
                    <a:lstStyle/>
                    <a:p>
                      <a:pPr algn="ctr" eaLnBrk="0" fontAlgn="base" hangingPunct="0">
                        <a:lnSpc>
                          <a:spcPct val="115000"/>
                        </a:lnSpc>
                        <a:spcAft>
                          <a:spcPts val="0"/>
                        </a:spcAft>
                      </a:pPr>
                      <a:r>
                        <a:rPr lang="en-US" sz="1050" kern="1200">
                          <a:effectLst/>
                        </a:rPr>
                        <a:t>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Management of environmental protection systems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802913433"/>
                  </a:ext>
                </a:extLst>
              </a:tr>
              <a:tr h="150980">
                <a:tc>
                  <a:txBody>
                    <a:bodyPr/>
                    <a:lstStyle/>
                    <a:p>
                      <a:pPr algn="ctr" eaLnBrk="0" fontAlgn="base" hangingPunct="0">
                        <a:lnSpc>
                          <a:spcPct val="115000"/>
                        </a:lnSpc>
                        <a:spcAft>
                          <a:spcPts val="0"/>
                        </a:spcAft>
                      </a:pPr>
                      <a:r>
                        <a:rPr lang="en-US" sz="1050" kern="1200">
                          <a:effectLst/>
                        </a:rPr>
                        <a:t>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Hazards and the environment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026171526"/>
                  </a:ext>
                </a:extLst>
              </a:tr>
              <a:tr h="150980">
                <a:tc>
                  <a:txBody>
                    <a:bodyPr/>
                    <a:lstStyle/>
                    <a:p>
                      <a:pPr algn="ctr" eaLnBrk="0" fontAlgn="base" hangingPunct="0">
                        <a:lnSpc>
                          <a:spcPct val="115000"/>
                        </a:lnSpc>
                        <a:spcAft>
                          <a:spcPts val="0"/>
                        </a:spcAft>
                      </a:pPr>
                      <a:r>
                        <a:rPr lang="en-US" sz="1050" kern="1200">
                          <a:effectLst/>
                        </a:rPr>
                        <a:t>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Renewable Energy Technologies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976330203"/>
                  </a:ext>
                </a:extLst>
              </a:tr>
              <a:tr h="150980">
                <a:tc>
                  <a:txBody>
                    <a:bodyPr/>
                    <a:lstStyle/>
                    <a:p>
                      <a:pPr algn="ctr" eaLnBrk="0" fontAlgn="base" hangingPunct="0">
                        <a:lnSpc>
                          <a:spcPct val="115000"/>
                        </a:lnSpc>
                        <a:spcAft>
                          <a:spcPts val="0"/>
                        </a:spcAft>
                      </a:pPr>
                      <a:r>
                        <a:rPr lang="en-US" sz="1050" kern="1200">
                          <a:effectLst/>
                        </a:rPr>
                        <a:t>9</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Fluvial Hydraulics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907247701"/>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r" eaLnBrk="0" fontAlgn="base" hangingPunct="0">
                        <a:lnSpc>
                          <a:spcPct val="115000"/>
                        </a:lnSpc>
                        <a:spcAft>
                          <a:spcPts val="0"/>
                        </a:spcAft>
                      </a:pPr>
                      <a:r>
                        <a:rPr lang="en-US" sz="1050" kern="1200" dirty="0">
                          <a:effectLst/>
                        </a:rPr>
                        <a:t>TOTAL ECTS – First year</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60</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42731704"/>
                  </a:ext>
                </a:extLst>
              </a:tr>
            </a:tbl>
          </a:graphicData>
        </a:graphic>
      </p:graphicFrame>
    </p:spTree>
    <p:extLst>
      <p:ext uri="{BB962C8B-B14F-4D97-AF65-F5344CB8AC3E}">
        <p14:creationId xmlns:p14="http://schemas.microsoft.com/office/powerpoint/2010/main" val="421668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GB" altLang="en-US" sz="1800" dirty="0">
                <a:latin typeface="Palatino Linotype" pitchFamily="18" charset="0"/>
              </a:rPr>
              <a:t>Water Treatment and Protection Engineering </a:t>
            </a:r>
          </a:p>
        </p:txBody>
      </p:sp>
      <p:graphicFrame>
        <p:nvGraphicFramePr>
          <p:cNvPr id="12" name="Content Placeholder 3">
            <a:extLst>
              <a:ext uri="{FF2B5EF4-FFF2-40B4-BE49-F238E27FC236}">
                <a16:creationId xmlns="" xmlns:a16="http://schemas.microsoft.com/office/drawing/2014/main" id="{675F7BFF-437E-4670-812E-C18401F10428}"/>
              </a:ext>
            </a:extLst>
          </p:cNvPr>
          <p:cNvGraphicFramePr>
            <a:graphicFrameLocks/>
          </p:cNvGraphicFramePr>
          <p:nvPr>
            <p:extLst>
              <p:ext uri="{D42A27DB-BD31-4B8C-83A1-F6EECF244321}">
                <p14:modId xmlns:p14="http://schemas.microsoft.com/office/powerpoint/2010/main" val="164966218"/>
              </p:ext>
            </p:extLst>
          </p:nvPr>
        </p:nvGraphicFramePr>
        <p:xfrm>
          <a:off x="776177" y="1524000"/>
          <a:ext cx="7591646" cy="3312414"/>
        </p:xfrm>
        <a:graphic>
          <a:graphicData uri="http://schemas.openxmlformats.org/drawingml/2006/table">
            <a:tbl>
              <a:tblPr firstRow="1" firstCol="1" bandRow="1">
                <a:tableStyleId>{5C22544A-7EE6-4342-B048-85BDC9FD1C3A}</a:tableStyleId>
              </a:tblPr>
              <a:tblGrid>
                <a:gridCol w="441834">
                  <a:extLst>
                    <a:ext uri="{9D8B030D-6E8A-4147-A177-3AD203B41FA5}">
                      <a16:colId xmlns="" xmlns:a16="http://schemas.microsoft.com/office/drawing/2014/main" val="2130247631"/>
                    </a:ext>
                  </a:extLst>
                </a:gridCol>
                <a:gridCol w="6493894">
                  <a:extLst>
                    <a:ext uri="{9D8B030D-6E8A-4147-A177-3AD203B41FA5}">
                      <a16:colId xmlns="" xmlns:a16="http://schemas.microsoft.com/office/drawing/2014/main" val="243508010"/>
                    </a:ext>
                  </a:extLst>
                </a:gridCol>
                <a:gridCol w="655918">
                  <a:extLst>
                    <a:ext uri="{9D8B030D-6E8A-4147-A177-3AD203B41FA5}">
                      <a16:colId xmlns="" xmlns:a16="http://schemas.microsoft.com/office/drawing/2014/main" val="546418073"/>
                    </a:ext>
                  </a:extLst>
                </a:gridCol>
              </a:tblGrid>
              <a:tr h="150980">
                <a:tc>
                  <a:txBody>
                    <a:bodyPr/>
                    <a:lstStyle/>
                    <a:p>
                      <a:pPr eaLnBrk="0" fontAlgn="base" hangingPunct="0">
                        <a:lnSpc>
                          <a:spcPct val="115000"/>
                        </a:lnSpc>
                        <a:spcAft>
                          <a:spcPts val="0"/>
                        </a:spcAft>
                      </a:pPr>
                      <a:r>
                        <a:rPr lang="en-US" sz="1050" kern="1200" dirty="0">
                          <a:effectLst/>
                        </a:rPr>
                        <a:t>No.</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Accredited</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ECTS</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029966108"/>
                  </a:ext>
                </a:extLst>
              </a:tr>
              <a:tr h="150980">
                <a:tc gridSpan="2">
                  <a:txBody>
                    <a:bodyPr/>
                    <a:lstStyle/>
                    <a:p>
                      <a:pPr eaLnBrk="0" fontAlgn="base" hangingPunct="0">
                        <a:lnSpc>
                          <a:spcPct val="115000"/>
                        </a:lnSpc>
                        <a:spcAft>
                          <a:spcPts val="0"/>
                        </a:spcAft>
                      </a:pPr>
                      <a:r>
                        <a:rPr lang="en-US" sz="1050" kern="1200" dirty="0">
                          <a:effectLst/>
                        </a:rPr>
                        <a:t>Second year</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hMerge="1">
                  <a:txBody>
                    <a:bodyPr/>
                    <a:lstStyle/>
                    <a:p>
                      <a:endParaRPr lang="en-US"/>
                    </a:p>
                  </a:txBody>
                  <a:tcPr/>
                </a:tc>
                <a:tc>
                  <a:txBody>
                    <a:bodyPr/>
                    <a:lstStyle/>
                    <a:p>
                      <a:pPr algn="ctr" eaLnBrk="0" fontAlgn="base" hangingPunct="0">
                        <a:lnSpc>
                          <a:spcPct val="115000"/>
                        </a:lnSpc>
                        <a:spcAft>
                          <a:spcPts val="0"/>
                        </a:spcAft>
                      </a:pPr>
                      <a:r>
                        <a:rPr lang="en-US" sz="1050" kern="1200" dirty="0">
                          <a:effectLst/>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141390134"/>
                  </a:ext>
                </a:extLst>
              </a:tr>
              <a:tr h="150980">
                <a:tc>
                  <a:txBody>
                    <a:bodyPr/>
                    <a:lstStyle/>
                    <a:p>
                      <a:pPr algn="ctr" eaLnBrk="0" fontAlgn="base" hangingPunct="0">
                        <a:lnSpc>
                          <a:spcPct val="115000"/>
                        </a:lnSpc>
                        <a:spcAft>
                          <a:spcPts val="0"/>
                        </a:spcAft>
                      </a:pPr>
                      <a:r>
                        <a:rPr lang="en-US" sz="1050" kern="1200">
                          <a:effectLst/>
                        </a:rPr>
                        <a:t>10</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dirty="0">
                          <a:effectLst/>
                        </a:rPr>
                        <a:t>Elective course</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697104049"/>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Advanced Sanitary Engineering</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008941455"/>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Solid Waste Management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76907584"/>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Monitoring and Management of systems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903372763"/>
                  </a:ext>
                </a:extLst>
              </a:tr>
              <a:tr h="150980">
                <a:tc>
                  <a:txBody>
                    <a:bodyPr/>
                    <a:lstStyle/>
                    <a:p>
                      <a:pPr algn="ctr" eaLnBrk="0" fontAlgn="base" hangingPunct="0">
                        <a:lnSpc>
                          <a:spcPct val="115000"/>
                        </a:lnSpc>
                        <a:spcAft>
                          <a:spcPts val="0"/>
                        </a:spcAft>
                      </a:pPr>
                      <a:r>
                        <a:rPr lang="en-US" sz="1050" kern="1200">
                          <a:effectLst/>
                        </a:rPr>
                        <a:t>11</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Design of water treatment plant processes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558773801"/>
                  </a:ext>
                </a:extLst>
              </a:tr>
              <a:tr h="150980">
                <a:tc>
                  <a:txBody>
                    <a:bodyPr/>
                    <a:lstStyle/>
                    <a:p>
                      <a:pPr algn="ctr" eaLnBrk="0" fontAlgn="base" hangingPunct="0">
                        <a:lnSpc>
                          <a:spcPct val="115000"/>
                        </a:lnSpc>
                        <a:spcAft>
                          <a:spcPts val="0"/>
                        </a:spcAft>
                      </a:pPr>
                      <a:r>
                        <a:rPr lang="en-US" sz="1050" kern="1200">
                          <a:effectLst/>
                        </a:rPr>
                        <a:t>12</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Design of wastewater treatment plant processes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4176204688"/>
                  </a:ext>
                </a:extLst>
              </a:tr>
              <a:tr h="150980">
                <a:tc>
                  <a:txBody>
                    <a:bodyPr/>
                    <a:lstStyle/>
                    <a:p>
                      <a:pPr algn="ctr" eaLnBrk="0" fontAlgn="base" hangingPunct="0">
                        <a:lnSpc>
                          <a:spcPct val="115000"/>
                        </a:lnSpc>
                        <a:spcAft>
                          <a:spcPts val="0"/>
                        </a:spcAft>
                      </a:pPr>
                      <a:r>
                        <a:rPr lang="en-US" sz="1050" kern="1200">
                          <a:effectLst/>
                        </a:rPr>
                        <a:t>13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River Basin Management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673247740"/>
                  </a:ext>
                </a:extLst>
              </a:tr>
              <a:tr h="150980">
                <a:tc>
                  <a:txBody>
                    <a:bodyPr/>
                    <a:lstStyle/>
                    <a:p>
                      <a:pPr algn="ctr" eaLnBrk="0" fontAlgn="base" hangingPunct="0">
                        <a:lnSpc>
                          <a:spcPct val="115000"/>
                        </a:lnSpc>
                        <a:spcAft>
                          <a:spcPts val="0"/>
                        </a:spcAft>
                      </a:pPr>
                      <a:r>
                        <a:rPr lang="en-US" sz="1050" kern="1200">
                          <a:effectLst/>
                        </a:rPr>
                        <a:t>14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Elective course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925383588"/>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Geotechnics - fundamentals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855629856"/>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Environmental Economics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219921872"/>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Environmental Risk Management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452479428"/>
                  </a:ext>
                </a:extLst>
              </a:tr>
              <a:tr h="150980">
                <a:tc>
                  <a:txBody>
                    <a:bodyPr/>
                    <a:lstStyle/>
                    <a:p>
                      <a:pPr algn="ctr" eaLnBrk="0" fontAlgn="base" hangingPunct="0">
                        <a:lnSpc>
                          <a:spcPct val="115000"/>
                        </a:lnSpc>
                        <a:spcAft>
                          <a:spcPts val="0"/>
                        </a:spcAft>
                      </a:pPr>
                      <a:r>
                        <a:rPr lang="en-US" sz="1050" kern="1200">
                          <a:effectLst/>
                        </a:rPr>
                        <a:t>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a:effectLst/>
                        </a:rPr>
                        <a:t>Environmental Impact Assessment and Management</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ctr" eaLnBrk="0" fontAlgn="base" hangingPunct="0">
                        <a:lnSpc>
                          <a:spcPct val="115000"/>
                        </a:lnSpc>
                        <a:spcAft>
                          <a:spcPts val="0"/>
                        </a:spcAft>
                      </a:pPr>
                      <a:r>
                        <a:rPr lang="en-US" sz="1050" kern="1200">
                          <a:effectLst/>
                        </a:rPr>
                        <a:t>4</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402622156"/>
                  </a:ext>
                </a:extLst>
              </a:tr>
              <a:tr h="150980">
                <a:tc>
                  <a:txBody>
                    <a:bodyPr/>
                    <a:lstStyle/>
                    <a:p>
                      <a:pPr algn="ctr" eaLnBrk="0" fontAlgn="base" hangingPunct="0">
                        <a:lnSpc>
                          <a:spcPct val="115000"/>
                        </a:lnSpc>
                        <a:spcAft>
                          <a:spcPts val="0"/>
                        </a:spcAft>
                      </a:pPr>
                      <a:r>
                        <a:rPr lang="en-US" sz="1050" kern="1200">
                          <a:effectLst/>
                        </a:rPr>
                        <a:t>16</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Practice</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3</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2504999245"/>
                  </a:ext>
                </a:extLst>
              </a:tr>
              <a:tr h="150980">
                <a:tc>
                  <a:txBody>
                    <a:bodyPr/>
                    <a:lstStyle/>
                    <a:p>
                      <a:pPr algn="ctr" eaLnBrk="0" fontAlgn="base" hangingPunct="0">
                        <a:lnSpc>
                          <a:spcPct val="115000"/>
                        </a:lnSpc>
                        <a:spcAft>
                          <a:spcPts val="0"/>
                        </a:spcAft>
                      </a:pPr>
                      <a:r>
                        <a:rPr lang="en-US" sz="1050" kern="1200">
                          <a:effectLst/>
                        </a:rPr>
                        <a:t>17</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Research on theoretical basis of Master thesis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335845611"/>
                  </a:ext>
                </a:extLst>
              </a:tr>
              <a:tr h="150980">
                <a:tc>
                  <a:txBody>
                    <a:bodyPr/>
                    <a:lstStyle/>
                    <a:p>
                      <a:pPr algn="ctr" eaLnBrk="0" fontAlgn="base" hangingPunct="0">
                        <a:lnSpc>
                          <a:spcPct val="115000"/>
                        </a:lnSpc>
                        <a:spcAft>
                          <a:spcPts val="0"/>
                        </a:spcAft>
                      </a:pPr>
                      <a:r>
                        <a:rPr lang="en-US" sz="1050" kern="1200">
                          <a:effectLst/>
                        </a:rPr>
                        <a:t>18</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eaLnBrk="0" fontAlgn="base" hangingPunct="0">
                        <a:lnSpc>
                          <a:spcPct val="115000"/>
                        </a:lnSpc>
                        <a:spcAft>
                          <a:spcPts val="0"/>
                        </a:spcAft>
                      </a:pPr>
                      <a:r>
                        <a:rPr lang="en-US" sz="1050" kern="1200">
                          <a:effectLst/>
                        </a:rPr>
                        <a:t>Master thesis</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a:effectLst/>
                        </a:rPr>
                        <a:t>15</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3571693014"/>
                  </a:ext>
                </a:extLst>
              </a:tr>
              <a:tr h="150980">
                <a:tc>
                  <a:txBody>
                    <a:bodyPr/>
                    <a:lstStyle/>
                    <a:p>
                      <a:pPr algn="ctr" eaLnBrk="0" fontAlgn="base" hangingPunct="0">
                        <a:lnSpc>
                          <a:spcPct val="115000"/>
                        </a:lnSpc>
                        <a:spcAft>
                          <a:spcPts val="0"/>
                        </a:spcAft>
                      </a:pPr>
                      <a:r>
                        <a:rPr lang="en-US" sz="1050" kern="1200">
                          <a:effectLst/>
                        </a:rPr>
                        <a:t> </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tc>
                  <a:txBody>
                    <a:bodyPr/>
                    <a:lstStyle/>
                    <a:p>
                      <a:pPr algn="r" eaLnBrk="0" fontAlgn="base" hangingPunct="0">
                        <a:lnSpc>
                          <a:spcPct val="115000"/>
                        </a:lnSpc>
                        <a:spcAft>
                          <a:spcPts val="0"/>
                        </a:spcAft>
                      </a:pPr>
                      <a:r>
                        <a:rPr lang="en-US" sz="1050" kern="1200">
                          <a:effectLst/>
                        </a:rPr>
                        <a:t>TOTAL ECTS – Second year</a:t>
                      </a:r>
                      <a:endParaRPr lang="en-US"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nchor="ctr"/>
                </a:tc>
                <a:tc>
                  <a:txBody>
                    <a:bodyPr/>
                    <a:lstStyle/>
                    <a:p>
                      <a:pPr algn="ctr" eaLnBrk="0" fontAlgn="base" hangingPunct="0">
                        <a:lnSpc>
                          <a:spcPct val="115000"/>
                        </a:lnSpc>
                        <a:spcAft>
                          <a:spcPts val="0"/>
                        </a:spcAft>
                      </a:pPr>
                      <a:r>
                        <a:rPr lang="en-US" sz="1050" kern="1200" dirty="0">
                          <a:effectLst/>
                        </a:rPr>
                        <a:t>60</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414" marR="42414" marT="0" marB="0"/>
                </a:tc>
                <a:extLst>
                  <a:ext uri="{0D108BD9-81ED-4DB2-BD59-A6C34878D82A}">
                    <a16:rowId xmlns="" xmlns:a16="http://schemas.microsoft.com/office/drawing/2014/main" val="1093397633"/>
                  </a:ext>
                </a:extLst>
              </a:tr>
            </a:tbl>
          </a:graphicData>
        </a:graphic>
      </p:graphicFrame>
    </p:spTree>
    <p:extLst>
      <p:ext uri="{BB962C8B-B14F-4D97-AF65-F5344CB8AC3E}">
        <p14:creationId xmlns:p14="http://schemas.microsoft.com/office/powerpoint/2010/main" val="2842452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48774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GB" altLang="en-US" sz="1800" dirty="0" smtClean="0">
                <a:latin typeface="Palatino Linotype" pitchFamily="18" charset="0"/>
              </a:rPr>
              <a:t>SWARM  TEAM - UNS</a:t>
            </a:r>
            <a:endParaRPr lang="en-GB" altLang="en-US" sz="1800" dirty="0">
              <a:latin typeface="Palatino Linotype" pitchFamily="18" charset="0"/>
            </a:endParaRPr>
          </a:p>
        </p:txBody>
      </p:sp>
      <p:pic>
        <p:nvPicPr>
          <p:cNvPr id="13" name="Picture 12" descr="Bildergebnis fÃ¼r srdjan kolakovic"/>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7200" y="1371600"/>
            <a:ext cx="1548000" cy="2160000"/>
          </a:xfrm>
          <a:prstGeom prst="rect">
            <a:avLst/>
          </a:prstGeom>
          <a:ln>
            <a:noFill/>
          </a:ln>
          <a:effectLst>
            <a:softEdge rad="112500"/>
          </a:effectLst>
        </p:spPr>
      </p:pic>
      <p:pic>
        <p:nvPicPr>
          <p:cNvPr id="15" name="Picture 14"/>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2314123" y="1650000"/>
            <a:ext cx="1836000" cy="2160000"/>
          </a:xfrm>
          <a:prstGeom prst="rect">
            <a:avLst/>
          </a:prstGeom>
          <a:ln>
            <a:noFill/>
          </a:ln>
          <a:effectLst>
            <a:softEdge rad="112500"/>
          </a:effectLst>
        </p:spPr>
      </p:pic>
      <p:pic>
        <p:nvPicPr>
          <p:cNvPr id="16" name="Picture 15"/>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41696" y="1358462"/>
            <a:ext cx="2232000" cy="2160000"/>
          </a:xfrm>
          <a:prstGeom prst="rect">
            <a:avLst/>
          </a:prstGeom>
          <a:ln>
            <a:noFill/>
          </a:ln>
          <a:effectLst>
            <a:softEdge rad="112500"/>
          </a:effectLst>
        </p:spPr>
      </p:pic>
      <p:pic>
        <p:nvPicPr>
          <p:cNvPr id="17" name="Picture 16" descr="Description: Description: C:\Users\Nemanja\Desktop\31 (8a) (3).jpg"/>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23907" t="7008" r="15857" b="14865"/>
          <a:stretch>
            <a:fillRect/>
          </a:stretch>
        </p:blipFill>
        <p:spPr bwMode="auto">
          <a:xfrm>
            <a:off x="7162800" y="1650000"/>
            <a:ext cx="1620000" cy="2160000"/>
          </a:xfrm>
          <a:prstGeom prst="rect">
            <a:avLst/>
          </a:prstGeom>
          <a:ln>
            <a:noFill/>
          </a:ln>
          <a:effectLst>
            <a:softEdge rad="112500"/>
          </a:effectLst>
        </p:spPr>
      </p:pic>
      <p:pic>
        <p:nvPicPr>
          <p:cNvPr id="18" name="Picture 17"/>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990600" y="3810000"/>
            <a:ext cx="2124000" cy="2160000"/>
          </a:xfrm>
          <a:prstGeom prst="rect">
            <a:avLst/>
          </a:prstGeom>
          <a:ln>
            <a:noFill/>
          </a:ln>
          <a:effectLst>
            <a:softEdge rad="112500"/>
          </a:effectLst>
        </p:spPr>
      </p:pic>
      <p:pic>
        <p:nvPicPr>
          <p:cNvPr id="19" name="Picture 18"/>
          <p:cNvPicPr/>
          <p:nvPr/>
        </p:nvPicPr>
        <p:blipFill>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33174" y="3733800"/>
            <a:ext cx="1656000" cy="2232000"/>
          </a:xfrm>
          <a:prstGeom prst="rect">
            <a:avLst/>
          </a:prstGeom>
          <a:ln>
            <a:noFill/>
          </a:ln>
          <a:effectLst>
            <a:softEdge rad="112500"/>
          </a:effectLst>
        </p:spPr>
      </p:pic>
      <p:pic>
        <p:nvPicPr>
          <p:cNvPr id="20" name="Picture 19" descr="2018-11-27_2000.png"/>
          <p:cNvPicPr/>
          <p:nvPr/>
        </p:nvPicPr>
        <p:blipFill>
          <a:blip r:embed="rId18">
            <a:extLst>
              <a:ext uri="{BEBA8EAE-BF5A-486C-A8C5-ECC9F3942E4B}">
                <a14:imgProps xmlns:a14="http://schemas.microsoft.com/office/drawing/2010/main">
                  <a14:imgLayer r:embed="rId19">
                    <a14:imgEffect>
                      <a14:saturation sat="0"/>
                    </a14:imgEffect>
                  </a14:imgLayer>
                </a14:imgProps>
              </a:ext>
            </a:extLst>
          </a:blip>
          <a:stretch>
            <a:fillRect/>
          </a:stretch>
        </p:blipFill>
        <p:spPr>
          <a:xfrm>
            <a:off x="6000000" y="3945006"/>
            <a:ext cx="1620000" cy="2160000"/>
          </a:xfrm>
          <a:prstGeom prst="rect">
            <a:avLst/>
          </a:prstGeom>
          <a:ln>
            <a:noFill/>
          </a:ln>
          <a:effectLst>
            <a:softEdge rad="112500"/>
          </a:effectLst>
        </p:spPr>
      </p:pic>
      <p:sp>
        <p:nvSpPr>
          <p:cNvPr id="2" name="Rectangle 1"/>
          <p:cNvSpPr/>
          <p:nvPr/>
        </p:nvSpPr>
        <p:spPr>
          <a:xfrm>
            <a:off x="482072" y="3553356"/>
            <a:ext cx="1499128" cy="307777"/>
          </a:xfrm>
          <a:prstGeom prst="rect">
            <a:avLst/>
          </a:prstGeom>
        </p:spPr>
        <p:txBody>
          <a:bodyPr wrap="none">
            <a:spAutoFit/>
          </a:bodyPr>
          <a:lstStyle/>
          <a:p>
            <a:r>
              <a:rPr lang="en-GB" sz="1400" dirty="0" err="1" smtClean="0">
                <a:solidFill>
                  <a:schemeClr val="tx1">
                    <a:lumMod val="75000"/>
                    <a:lumOff val="25000"/>
                  </a:schemeClr>
                </a:solidFill>
                <a:latin typeface="Palatino Linotype" panose="02040502050505030304" pitchFamily="18" charset="0"/>
                <a:cs typeface="Calibri" pitchFamily="34" charset="0"/>
              </a:rPr>
              <a:t>Srđan</a:t>
            </a:r>
            <a:r>
              <a:rPr lang="en-GB" sz="1400" dirty="0" smtClean="0">
                <a:solidFill>
                  <a:schemeClr val="tx1">
                    <a:lumMod val="75000"/>
                    <a:lumOff val="25000"/>
                  </a:schemeClr>
                </a:solidFill>
                <a:latin typeface="Palatino Linotype" panose="02040502050505030304" pitchFamily="18" charset="0"/>
                <a:cs typeface="Calibri" pitchFamily="34" charset="0"/>
              </a:rPr>
              <a:t> </a:t>
            </a:r>
            <a:r>
              <a:rPr lang="en-GB" sz="1400" dirty="0" err="1" smtClean="0">
                <a:solidFill>
                  <a:schemeClr val="tx1">
                    <a:lumMod val="75000"/>
                    <a:lumOff val="25000"/>
                  </a:schemeClr>
                </a:solidFill>
                <a:latin typeface="Palatino Linotype" panose="02040502050505030304" pitchFamily="18" charset="0"/>
                <a:cs typeface="Calibri" pitchFamily="34" charset="0"/>
              </a:rPr>
              <a:t>Kolaković</a:t>
            </a:r>
            <a:endParaRPr lang="en-GB" sz="1400" dirty="0"/>
          </a:p>
        </p:txBody>
      </p:sp>
      <p:sp>
        <p:nvSpPr>
          <p:cNvPr id="21" name="Rectangle 20"/>
          <p:cNvSpPr/>
          <p:nvPr/>
        </p:nvSpPr>
        <p:spPr>
          <a:xfrm>
            <a:off x="2713264" y="1342223"/>
            <a:ext cx="1020536" cy="307777"/>
          </a:xfrm>
          <a:prstGeom prst="rect">
            <a:avLst/>
          </a:prstGeom>
        </p:spPr>
        <p:txBody>
          <a:bodyPr wrap="none">
            <a:spAutoFit/>
          </a:bodyPr>
          <a:lstStyle/>
          <a:p>
            <a:r>
              <a:rPr lang="en-GB" sz="1400" dirty="0" smtClean="0">
                <a:solidFill>
                  <a:schemeClr val="tx1">
                    <a:lumMod val="75000"/>
                    <a:lumOff val="25000"/>
                  </a:schemeClr>
                </a:solidFill>
                <a:latin typeface="Palatino Linotype" panose="02040502050505030304" pitchFamily="18" charset="0"/>
                <a:cs typeface="Calibri" pitchFamily="34" charset="0"/>
              </a:rPr>
              <a:t>Igor </a:t>
            </a:r>
            <a:r>
              <a:rPr lang="en-GB" sz="1400" dirty="0" err="1" smtClean="0">
                <a:solidFill>
                  <a:schemeClr val="tx1">
                    <a:lumMod val="75000"/>
                    <a:lumOff val="25000"/>
                  </a:schemeClr>
                </a:solidFill>
                <a:latin typeface="Palatino Linotype" panose="02040502050505030304" pitchFamily="18" charset="0"/>
                <a:cs typeface="Calibri" pitchFamily="34" charset="0"/>
              </a:rPr>
              <a:t>Peško</a:t>
            </a:r>
            <a:endParaRPr lang="en-GB" sz="1400" dirty="0"/>
          </a:p>
        </p:txBody>
      </p:sp>
      <p:sp>
        <p:nvSpPr>
          <p:cNvPr id="22" name="Rectangle 21"/>
          <p:cNvSpPr/>
          <p:nvPr/>
        </p:nvSpPr>
        <p:spPr>
          <a:xfrm>
            <a:off x="4970486" y="3530949"/>
            <a:ext cx="1277914" cy="307777"/>
          </a:xfrm>
          <a:prstGeom prst="rect">
            <a:avLst/>
          </a:prstGeom>
        </p:spPr>
        <p:txBody>
          <a:bodyPr wrap="none">
            <a:spAutoFit/>
          </a:bodyPr>
          <a:lstStyle/>
          <a:p>
            <a:r>
              <a:rPr lang="en-GB" sz="1400" dirty="0" err="1" smtClean="0">
                <a:solidFill>
                  <a:schemeClr val="tx1">
                    <a:lumMod val="75000"/>
                    <a:lumOff val="25000"/>
                  </a:schemeClr>
                </a:solidFill>
                <a:latin typeface="Palatino Linotype" panose="02040502050505030304" pitchFamily="18" charset="0"/>
                <a:cs typeface="Calibri" pitchFamily="34" charset="0"/>
              </a:rPr>
              <a:t>Dejan</a:t>
            </a:r>
            <a:r>
              <a:rPr lang="en-GB" sz="1400" dirty="0" smtClean="0">
                <a:solidFill>
                  <a:schemeClr val="tx1">
                    <a:lumMod val="75000"/>
                    <a:lumOff val="25000"/>
                  </a:schemeClr>
                </a:solidFill>
                <a:latin typeface="Palatino Linotype" panose="02040502050505030304" pitchFamily="18" charset="0"/>
                <a:cs typeface="Calibri" pitchFamily="34" charset="0"/>
              </a:rPr>
              <a:t> </a:t>
            </a:r>
            <a:r>
              <a:rPr lang="en-GB" sz="1400" dirty="0" err="1" smtClean="0">
                <a:solidFill>
                  <a:schemeClr val="tx1">
                    <a:lumMod val="75000"/>
                    <a:lumOff val="25000"/>
                  </a:schemeClr>
                </a:solidFill>
                <a:latin typeface="Palatino Linotype" panose="02040502050505030304" pitchFamily="18" charset="0"/>
                <a:cs typeface="Calibri" pitchFamily="34" charset="0"/>
              </a:rPr>
              <a:t>Ubavin</a:t>
            </a:r>
            <a:endParaRPr lang="en-GB" sz="1400" dirty="0"/>
          </a:p>
        </p:txBody>
      </p:sp>
      <p:sp>
        <p:nvSpPr>
          <p:cNvPr id="23" name="Rectangle 22"/>
          <p:cNvSpPr/>
          <p:nvPr/>
        </p:nvSpPr>
        <p:spPr>
          <a:xfrm>
            <a:off x="6884075" y="1330084"/>
            <a:ext cx="2031325" cy="307777"/>
          </a:xfrm>
          <a:prstGeom prst="rect">
            <a:avLst/>
          </a:prstGeom>
        </p:spPr>
        <p:txBody>
          <a:bodyPr wrap="none">
            <a:spAutoFit/>
          </a:bodyPr>
          <a:lstStyle/>
          <a:p>
            <a:r>
              <a:rPr lang="en-GB" sz="1400" dirty="0" err="1" smtClean="0">
                <a:solidFill>
                  <a:schemeClr val="tx1">
                    <a:lumMod val="75000"/>
                    <a:lumOff val="25000"/>
                  </a:schemeClr>
                </a:solidFill>
                <a:latin typeface="Palatino Linotype" panose="02040502050505030304" pitchFamily="18" charset="0"/>
                <a:cs typeface="Calibri" pitchFamily="34" charset="0"/>
              </a:rPr>
              <a:t>Nemanja</a:t>
            </a:r>
            <a:r>
              <a:rPr lang="en-GB" sz="1400" dirty="0" smtClean="0">
                <a:solidFill>
                  <a:schemeClr val="tx1">
                    <a:lumMod val="75000"/>
                    <a:lumOff val="25000"/>
                  </a:schemeClr>
                </a:solidFill>
                <a:latin typeface="Palatino Linotype" panose="02040502050505030304" pitchFamily="18" charset="0"/>
                <a:cs typeface="Calibri" pitchFamily="34" charset="0"/>
              </a:rPr>
              <a:t> </a:t>
            </a:r>
            <a:r>
              <a:rPr lang="en-GB" sz="1400" dirty="0" err="1" smtClean="0">
                <a:solidFill>
                  <a:schemeClr val="tx1">
                    <a:lumMod val="75000"/>
                    <a:lumOff val="25000"/>
                  </a:schemeClr>
                </a:solidFill>
                <a:latin typeface="Palatino Linotype" panose="02040502050505030304" pitchFamily="18" charset="0"/>
                <a:cs typeface="Calibri" pitchFamily="34" charset="0"/>
              </a:rPr>
              <a:t>Stanisavljević</a:t>
            </a:r>
            <a:endParaRPr lang="en-GB" sz="1400" dirty="0"/>
          </a:p>
        </p:txBody>
      </p:sp>
      <p:sp>
        <p:nvSpPr>
          <p:cNvPr id="24" name="Rectangle 23"/>
          <p:cNvSpPr/>
          <p:nvPr/>
        </p:nvSpPr>
        <p:spPr>
          <a:xfrm>
            <a:off x="1271552" y="5943600"/>
            <a:ext cx="1776448" cy="307777"/>
          </a:xfrm>
          <a:prstGeom prst="rect">
            <a:avLst/>
          </a:prstGeom>
        </p:spPr>
        <p:txBody>
          <a:bodyPr wrap="none">
            <a:spAutoFit/>
          </a:bodyPr>
          <a:lstStyle/>
          <a:p>
            <a:r>
              <a:rPr lang="en-GB" sz="1400" dirty="0" smtClean="0">
                <a:solidFill>
                  <a:schemeClr val="tx1">
                    <a:lumMod val="75000"/>
                    <a:lumOff val="25000"/>
                  </a:schemeClr>
                </a:solidFill>
                <a:latin typeface="Palatino Linotype" panose="02040502050505030304" pitchFamily="18" charset="0"/>
                <a:cs typeface="Calibri" pitchFamily="34" charset="0"/>
              </a:rPr>
              <a:t>Slobodan </a:t>
            </a:r>
            <a:r>
              <a:rPr lang="en-GB" sz="1400" dirty="0" err="1" smtClean="0">
                <a:solidFill>
                  <a:schemeClr val="tx1">
                    <a:lumMod val="75000"/>
                    <a:lumOff val="25000"/>
                  </a:schemeClr>
                </a:solidFill>
                <a:latin typeface="Palatino Linotype" panose="02040502050505030304" pitchFamily="18" charset="0"/>
                <a:cs typeface="Calibri" pitchFamily="34" charset="0"/>
              </a:rPr>
              <a:t>Kolaković</a:t>
            </a:r>
            <a:endParaRPr lang="en-GB" sz="1400" dirty="0"/>
          </a:p>
        </p:txBody>
      </p:sp>
      <p:sp>
        <p:nvSpPr>
          <p:cNvPr id="25" name="Rectangle 24"/>
          <p:cNvSpPr/>
          <p:nvPr/>
        </p:nvSpPr>
        <p:spPr>
          <a:xfrm>
            <a:off x="3802683" y="5943600"/>
            <a:ext cx="1531317" cy="307777"/>
          </a:xfrm>
          <a:prstGeom prst="rect">
            <a:avLst/>
          </a:prstGeom>
        </p:spPr>
        <p:txBody>
          <a:bodyPr wrap="none">
            <a:spAutoFit/>
          </a:bodyPr>
          <a:lstStyle/>
          <a:p>
            <a:r>
              <a:rPr lang="en-GB" sz="1400" dirty="0" err="1" smtClean="0">
                <a:solidFill>
                  <a:schemeClr val="tx1">
                    <a:lumMod val="75000"/>
                    <a:lumOff val="25000"/>
                  </a:schemeClr>
                </a:solidFill>
                <a:latin typeface="Palatino Linotype" panose="02040502050505030304" pitchFamily="18" charset="0"/>
                <a:cs typeface="Calibri" pitchFamily="34" charset="0"/>
              </a:rPr>
              <a:t>Vesna</a:t>
            </a:r>
            <a:r>
              <a:rPr lang="en-GB" sz="1400" dirty="0" smtClean="0">
                <a:solidFill>
                  <a:schemeClr val="tx1">
                    <a:lumMod val="75000"/>
                    <a:lumOff val="25000"/>
                  </a:schemeClr>
                </a:solidFill>
                <a:latin typeface="Palatino Linotype" panose="02040502050505030304" pitchFamily="18" charset="0"/>
                <a:cs typeface="Calibri" pitchFamily="34" charset="0"/>
              </a:rPr>
              <a:t> </a:t>
            </a:r>
            <a:r>
              <a:rPr lang="en-GB" sz="1400" dirty="0" err="1" smtClean="0">
                <a:solidFill>
                  <a:schemeClr val="tx1">
                    <a:lumMod val="75000"/>
                    <a:lumOff val="25000"/>
                  </a:schemeClr>
                </a:solidFill>
                <a:latin typeface="Palatino Linotype" panose="02040502050505030304" pitchFamily="18" charset="0"/>
                <a:cs typeface="Calibri" pitchFamily="34" charset="0"/>
              </a:rPr>
              <a:t>Mašulović</a:t>
            </a:r>
            <a:endParaRPr lang="en-GB" sz="1400" dirty="0"/>
          </a:p>
        </p:txBody>
      </p:sp>
      <p:sp>
        <p:nvSpPr>
          <p:cNvPr id="26" name="Rectangle 25"/>
          <p:cNvSpPr/>
          <p:nvPr/>
        </p:nvSpPr>
        <p:spPr>
          <a:xfrm>
            <a:off x="6107085" y="5943600"/>
            <a:ext cx="1512915" cy="307777"/>
          </a:xfrm>
          <a:prstGeom prst="rect">
            <a:avLst/>
          </a:prstGeom>
        </p:spPr>
        <p:txBody>
          <a:bodyPr wrap="none">
            <a:spAutoFit/>
          </a:bodyPr>
          <a:lstStyle/>
          <a:p>
            <a:r>
              <a:rPr lang="en-GB" sz="1400" dirty="0" err="1" smtClean="0">
                <a:solidFill>
                  <a:schemeClr val="tx1">
                    <a:lumMod val="75000"/>
                    <a:lumOff val="25000"/>
                  </a:schemeClr>
                </a:solidFill>
                <a:latin typeface="Palatino Linotype" panose="02040502050505030304" pitchFamily="18" charset="0"/>
                <a:cs typeface="Calibri" pitchFamily="34" charset="0"/>
              </a:rPr>
              <a:t>Dragana</a:t>
            </a:r>
            <a:r>
              <a:rPr lang="en-GB" sz="1400" dirty="0" smtClean="0">
                <a:solidFill>
                  <a:schemeClr val="tx1">
                    <a:lumMod val="75000"/>
                    <a:lumOff val="25000"/>
                  </a:schemeClr>
                </a:solidFill>
                <a:latin typeface="Palatino Linotype" panose="02040502050505030304" pitchFamily="18" charset="0"/>
                <a:cs typeface="Calibri" pitchFamily="34" charset="0"/>
              </a:rPr>
              <a:t> </a:t>
            </a:r>
            <a:r>
              <a:rPr lang="en-GB" sz="1400" dirty="0" err="1" smtClean="0">
                <a:solidFill>
                  <a:schemeClr val="tx1">
                    <a:lumMod val="75000"/>
                    <a:lumOff val="25000"/>
                  </a:schemeClr>
                </a:solidFill>
                <a:latin typeface="Palatino Linotype" panose="02040502050505030304" pitchFamily="18" charset="0"/>
                <a:cs typeface="Calibri" pitchFamily="34" charset="0"/>
              </a:rPr>
              <a:t>Vujović</a:t>
            </a:r>
            <a:endParaRPr lang="en-GB" sz="1400" dirty="0"/>
          </a:p>
        </p:txBody>
      </p:sp>
    </p:spTree>
    <p:extLst>
      <p:ext uri="{BB962C8B-B14F-4D97-AF65-F5344CB8AC3E}">
        <p14:creationId xmlns:p14="http://schemas.microsoft.com/office/powerpoint/2010/main" val="1483166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2071629" y="2133600"/>
            <a:ext cx="48774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None/>
            </a:pPr>
            <a:r>
              <a:rPr lang="en-GB" altLang="en-US" sz="3600" dirty="0" smtClean="0">
                <a:latin typeface="Palatino Linotype" pitchFamily="18" charset="0"/>
              </a:rPr>
              <a:t>Thank </a:t>
            </a:r>
            <a:r>
              <a:rPr lang="en-GB" altLang="en-US" sz="3600" dirty="0">
                <a:latin typeface="Palatino Linotype" pitchFamily="18" charset="0"/>
              </a:rPr>
              <a:t>you for </a:t>
            </a:r>
            <a:r>
              <a:rPr lang="en-GB" altLang="en-US" sz="3600" dirty="0" smtClean="0">
                <a:latin typeface="Palatino Linotype" pitchFamily="18" charset="0"/>
              </a:rPr>
              <a:t>your attention</a:t>
            </a:r>
            <a:endParaRPr lang="en-GB" altLang="en-US" sz="3600" dirty="0">
              <a:latin typeface="Palatino Linotype" pitchFamily="18" charset="0"/>
            </a:endParaRPr>
          </a:p>
        </p:txBody>
      </p:sp>
      <p:pic>
        <p:nvPicPr>
          <p:cNvPr id="1026" name="Picture 2" descr="Bildergebnis fÃ¼r univerzitet u novom sadu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4418127"/>
            <a:ext cx="1437931" cy="1451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Ãhnliches F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2200" y="4337749"/>
            <a:ext cx="1459674" cy="16118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ZZ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2725" y="4781549"/>
            <a:ext cx="2200275"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200" y="4477200"/>
            <a:ext cx="2182929" cy="154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96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pic>
        <p:nvPicPr>
          <p:cNvPr id="9" name="Picture 2" descr="http://www.uns.ac.rs/images/slike/czgrada/czgra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71600"/>
            <a:ext cx="9144000" cy="22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285750" y="4114800"/>
            <a:ext cx="8534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ts val="600"/>
              </a:spcBef>
            </a:pPr>
            <a:r>
              <a:rPr lang="en-US" altLang="en-US" sz="1600" dirty="0">
                <a:solidFill>
                  <a:srgbClr val="0D0D0D"/>
                </a:solidFill>
                <a:latin typeface="Palatino Linotype" pitchFamily="18" charset="0"/>
              </a:rPr>
              <a:t>Alliance of State Universities of the Republic of Serbia: the Presidency and the Headquarters are located at the University of Novi Sad</a:t>
            </a:r>
          </a:p>
          <a:p>
            <a:pPr algn="just" eaLnBrk="1" hangingPunct="1">
              <a:spcBef>
                <a:spcPts val="600"/>
              </a:spcBef>
            </a:pPr>
            <a:r>
              <a:rPr lang="en-US" altLang="en-US" sz="1600" dirty="0">
                <a:solidFill>
                  <a:srgbClr val="0D0D0D"/>
                </a:solidFill>
                <a:latin typeface="Palatino Linotype" pitchFamily="18" charset="0"/>
              </a:rPr>
              <a:t>Doctoral School of Mathematics of the Republic of Serbia: the Presidency and the Headquarters are located at the University of Novi Sad</a:t>
            </a:r>
          </a:p>
          <a:p>
            <a:pPr algn="just" eaLnBrk="1" hangingPunct="1">
              <a:spcBef>
                <a:spcPts val="600"/>
              </a:spcBef>
            </a:pPr>
            <a:r>
              <a:rPr lang="en-US" altLang="en-US" sz="1600" dirty="0">
                <a:solidFill>
                  <a:srgbClr val="0D0D0D"/>
                </a:solidFill>
                <a:latin typeface="Palatino Linotype" pitchFamily="18" charset="0"/>
              </a:rPr>
              <a:t>Confucius Institute of the University of Novi Sad, since 2014</a:t>
            </a:r>
          </a:p>
        </p:txBody>
      </p:sp>
      <p:sp>
        <p:nvSpPr>
          <p:cNvPr id="13"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Tree>
    <p:extLst>
      <p:ext uri="{BB962C8B-B14F-4D97-AF65-F5344CB8AC3E}">
        <p14:creationId xmlns:p14="http://schemas.microsoft.com/office/powerpoint/2010/main" val="29229051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2" name="Rounded Rectangle 11"/>
          <p:cNvSpPr/>
          <p:nvPr/>
        </p:nvSpPr>
        <p:spPr>
          <a:xfrm>
            <a:off x="37766" y="2209800"/>
            <a:ext cx="9115759" cy="3611866"/>
          </a:xfrm>
          <a:prstGeom prst="roundRect">
            <a:avLst/>
          </a:prstGeom>
          <a:noFill/>
          <a:ln>
            <a:noFill/>
          </a:ln>
          <a:effectLst>
            <a:outerShdw blurRad="1092200" dist="673100" dir="9240000" sx="85000" sy="85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sr-Cyrl-RS" sz="3000" b="1" dirty="0">
                <a:solidFill>
                  <a:schemeClr val="tx1">
                    <a:lumMod val="95000"/>
                    <a:lumOff val="5000"/>
                  </a:schemeClr>
                </a:solidFill>
                <a:latin typeface="Palatino Linotype" panose="02040502050505030304" pitchFamily="18" charset="0"/>
                <a:cs typeface="Arial" panose="020B0604020202020204" pitchFamily="34" charset="0"/>
              </a:rPr>
              <a:t>	</a:t>
            </a:r>
            <a:r>
              <a:rPr lang="sr-Cyrl-RS" sz="3000" b="1" dirty="0">
                <a:solidFill>
                  <a:srgbClr val="4F81BD"/>
                </a:solidFill>
                <a:latin typeface="Palatino Linotype" panose="02040502050505030304" pitchFamily="18" charset="0"/>
                <a:cs typeface="Arial" panose="020B0604020202020204" pitchFamily="34" charset="0"/>
              </a:rPr>
              <a:t>50</a:t>
            </a:r>
            <a:r>
              <a:rPr lang="en-US" sz="3000" b="1" dirty="0">
                <a:solidFill>
                  <a:srgbClr val="4F81BD"/>
                </a:solidFill>
                <a:latin typeface="Palatino Linotype" panose="02040502050505030304" pitchFamily="18" charset="0"/>
                <a:cs typeface="Arial" panose="020B0604020202020204" pitchFamily="34" charset="0"/>
              </a:rPr>
              <a:t>,897</a:t>
            </a:r>
            <a:r>
              <a:rPr lang="sr-Latn-CS" sz="3000" dirty="0">
                <a:solidFill>
                  <a:srgbClr val="4F81BD"/>
                </a:solidFill>
                <a:latin typeface="Palatino Linotype" panose="02040502050505030304" pitchFamily="18" charset="0"/>
                <a:cs typeface="Arial" panose="020B0604020202020204" pitchFamily="34" charset="0"/>
              </a:rPr>
              <a:t> </a:t>
            </a:r>
            <a:r>
              <a:rPr lang="en-US" sz="3000" dirty="0">
                <a:solidFill>
                  <a:srgbClr val="4F81BD"/>
                </a:solidFill>
                <a:latin typeface="Palatino Linotype" panose="02040502050505030304" pitchFamily="18" charset="0"/>
                <a:cs typeface="Arial" panose="020B0604020202020204" pitchFamily="34" charset="0"/>
              </a:rPr>
              <a:t>students</a:t>
            </a:r>
            <a:endParaRPr lang="sr-Cyrl-RS" sz="3000" dirty="0">
              <a:solidFill>
                <a:srgbClr val="4F81BD"/>
              </a:solidFill>
              <a:latin typeface="Palatino Linotype" panose="02040502050505030304" pitchFamily="18" charset="0"/>
              <a:cs typeface="Arial" panose="020B0604020202020204" pitchFamily="34" charset="0"/>
            </a:endParaRPr>
          </a:p>
          <a:p>
            <a:pPr eaLnBrk="1" fontAlgn="auto" hangingPunct="1">
              <a:spcBef>
                <a:spcPts val="0"/>
              </a:spcBef>
              <a:spcAft>
                <a:spcPts val="0"/>
              </a:spcAft>
              <a:defRPr/>
            </a:pPr>
            <a:endParaRPr lang="sr-Cyrl-RS" sz="1000" dirty="0">
              <a:solidFill>
                <a:schemeClr val="tx1">
                  <a:lumMod val="95000"/>
                  <a:lumOff val="5000"/>
                </a:schemeClr>
              </a:solidFill>
              <a:latin typeface="Palatino Linotype" panose="02040502050505030304" pitchFamily="18" charset="0"/>
              <a:cs typeface="Arial" panose="020B0604020202020204" pitchFamily="34" charset="0"/>
            </a:endParaRPr>
          </a:p>
          <a:p>
            <a:pPr marL="914400" lvl="1" indent="-457200" eaLnBrk="1" fontAlgn="auto" hangingPunct="1">
              <a:spcBef>
                <a:spcPts val="0"/>
              </a:spcBef>
              <a:spcAft>
                <a:spcPts val="0"/>
              </a:spcAft>
              <a:buFont typeface="Arial" panose="020B0604020202020204" pitchFamily="34" charset="0"/>
              <a:buChar char="•"/>
              <a:defRPr/>
            </a:pPr>
            <a:r>
              <a:rPr lang="en-US" sz="1900" dirty="0">
                <a:solidFill>
                  <a:schemeClr val="tx1">
                    <a:lumMod val="95000"/>
                    <a:lumOff val="5000"/>
                  </a:schemeClr>
                </a:solidFill>
                <a:latin typeface="Palatino Linotype" panose="02040502050505030304" pitchFamily="18" charset="0"/>
                <a:cs typeface="Arial" panose="020B0604020202020204" pitchFamily="34" charset="0"/>
              </a:rPr>
              <a:t>42,100</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 </a:t>
            </a:r>
            <a:r>
              <a:rPr lang="sr-Latn-CS" sz="1900" dirty="0">
                <a:solidFill>
                  <a:schemeClr val="tx1">
                    <a:lumMod val="95000"/>
                    <a:lumOff val="5000"/>
                  </a:schemeClr>
                </a:solidFill>
                <a:latin typeface="Palatino Linotype" panose="02040502050505030304" pitchFamily="18" charset="0"/>
                <a:cs typeface="Arial" panose="020B0604020202020204" pitchFamily="34" charset="0"/>
              </a:rPr>
              <a:t>I</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level of studies </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a:t>
            </a:r>
            <a:r>
              <a:rPr lang="en-US" sz="1900" dirty="0">
                <a:solidFill>
                  <a:schemeClr val="tx1">
                    <a:lumMod val="95000"/>
                    <a:lumOff val="5000"/>
                  </a:schemeClr>
                </a:solidFill>
                <a:latin typeface="Palatino Linotype" panose="02040502050505030304" pitchFamily="18" charset="0"/>
                <a:cs typeface="Arial" panose="020B0604020202020204" pitchFamily="34" charset="0"/>
              </a:rPr>
              <a:t>Undergraduate and Integrated Academic Studies</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a:t>
            </a:r>
          </a:p>
          <a:p>
            <a:pPr marL="914400" lvl="1" indent="-457200" eaLnBrk="1" fontAlgn="auto" hangingPunct="1">
              <a:spcBef>
                <a:spcPts val="0"/>
              </a:spcBef>
              <a:spcAft>
                <a:spcPts val="0"/>
              </a:spcAft>
              <a:buFont typeface="Arial" panose="020B0604020202020204" pitchFamily="34" charset="0"/>
              <a:buChar char="•"/>
              <a:defRPr/>
            </a:pPr>
            <a:r>
              <a:rPr lang="sr-Cyrl-RS" sz="1900" dirty="0">
                <a:solidFill>
                  <a:schemeClr val="tx1">
                    <a:lumMod val="95000"/>
                    <a:lumOff val="5000"/>
                  </a:schemeClr>
                </a:solidFill>
                <a:latin typeface="Palatino Linotype" panose="02040502050505030304" pitchFamily="18" charset="0"/>
                <a:cs typeface="Arial" panose="020B0604020202020204" pitchFamily="34" charset="0"/>
              </a:rPr>
              <a:t>6</a:t>
            </a:r>
            <a:r>
              <a:rPr lang="en-US" sz="1900" dirty="0">
                <a:solidFill>
                  <a:schemeClr val="tx1">
                    <a:lumMod val="95000"/>
                    <a:lumOff val="5000"/>
                  </a:schemeClr>
                </a:solidFill>
                <a:latin typeface="Palatino Linotype" panose="02040502050505030304" pitchFamily="18" charset="0"/>
                <a:cs typeface="Arial" panose="020B0604020202020204" pitchFamily="34" charset="0"/>
              </a:rPr>
              <a:t>,445</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r>
              <a:rPr lang="sr-Latn-CS" sz="1900" dirty="0">
                <a:solidFill>
                  <a:schemeClr val="tx1">
                    <a:lumMod val="95000"/>
                    <a:lumOff val="5000"/>
                  </a:schemeClr>
                </a:solidFill>
                <a:latin typeface="Palatino Linotype" panose="02040502050505030304" pitchFamily="18" charset="0"/>
                <a:cs typeface="Arial" panose="020B0604020202020204" pitchFamily="34" charset="0"/>
              </a:rPr>
              <a:t>–</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r>
              <a:rPr lang="sr-Latn-CS" sz="1900" dirty="0">
                <a:solidFill>
                  <a:schemeClr val="tx1">
                    <a:lumMod val="95000"/>
                    <a:lumOff val="5000"/>
                  </a:schemeClr>
                </a:solidFill>
                <a:latin typeface="Palatino Linotype" panose="02040502050505030304" pitchFamily="18" charset="0"/>
                <a:cs typeface="Arial" panose="020B0604020202020204" pitchFamily="34" charset="0"/>
              </a:rPr>
              <a:t>II</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level of studies </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a:t>
            </a:r>
            <a:r>
              <a:rPr lang="en-US" sz="1900" dirty="0">
                <a:solidFill>
                  <a:schemeClr val="tx1">
                    <a:lumMod val="95000"/>
                    <a:lumOff val="5000"/>
                  </a:schemeClr>
                </a:solidFill>
                <a:latin typeface="Palatino Linotype" panose="02040502050505030304" pitchFamily="18" charset="0"/>
                <a:cs typeface="Arial" panose="020B0604020202020204" pitchFamily="34" charset="0"/>
              </a:rPr>
              <a:t>Master and Specialist studies</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p>
          <a:p>
            <a:pPr marL="914400" lvl="1" indent="-457200" eaLnBrk="1" fontAlgn="auto" hangingPunct="1">
              <a:spcBef>
                <a:spcPts val="0"/>
              </a:spcBef>
              <a:spcAft>
                <a:spcPts val="0"/>
              </a:spcAft>
              <a:buFont typeface="Arial" panose="020B0604020202020204" pitchFamily="34" charset="0"/>
              <a:buChar char="•"/>
              <a:defRPr/>
            </a:pPr>
            <a:r>
              <a:rPr lang="sr-Cyrl-RS" sz="1900" dirty="0">
                <a:solidFill>
                  <a:schemeClr val="tx1">
                    <a:lumMod val="95000"/>
                    <a:lumOff val="5000"/>
                  </a:schemeClr>
                </a:solidFill>
                <a:latin typeface="Palatino Linotype" panose="02040502050505030304" pitchFamily="18" charset="0"/>
                <a:cs typeface="Arial" panose="020B0604020202020204" pitchFamily="34" charset="0"/>
              </a:rPr>
              <a:t>2</a:t>
            </a:r>
            <a:r>
              <a:rPr lang="en-US" sz="1900" dirty="0">
                <a:solidFill>
                  <a:schemeClr val="tx1">
                    <a:lumMod val="95000"/>
                    <a:lumOff val="5000"/>
                  </a:schemeClr>
                </a:solidFill>
                <a:latin typeface="Palatino Linotype" panose="02040502050505030304" pitchFamily="18" charset="0"/>
                <a:cs typeface="Arial" panose="020B0604020202020204" pitchFamily="34" charset="0"/>
              </a:rPr>
              <a:t>,352</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 </a:t>
            </a:r>
            <a:r>
              <a:rPr lang="sr-Latn-CS" sz="1900" dirty="0">
                <a:solidFill>
                  <a:schemeClr val="tx1">
                    <a:lumMod val="95000"/>
                    <a:lumOff val="5000"/>
                  </a:schemeClr>
                </a:solidFill>
                <a:latin typeface="Palatino Linotype" panose="02040502050505030304" pitchFamily="18" charset="0"/>
                <a:cs typeface="Arial" panose="020B0604020202020204" pitchFamily="34" charset="0"/>
              </a:rPr>
              <a:t>III</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level of studies </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a:t>
            </a:r>
            <a:r>
              <a:rPr lang="en-US" sz="1900" dirty="0">
                <a:solidFill>
                  <a:schemeClr val="tx1">
                    <a:lumMod val="95000"/>
                    <a:lumOff val="5000"/>
                  </a:schemeClr>
                </a:solidFill>
                <a:latin typeface="Palatino Linotype" panose="02040502050505030304" pitchFamily="18" charset="0"/>
                <a:cs typeface="Arial" panose="020B0604020202020204" pitchFamily="34" charset="0"/>
              </a:rPr>
              <a:t>Doctoral studies</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a:t>
            </a:r>
          </a:p>
          <a:p>
            <a:pPr marL="457200" indent="-457200" eaLnBrk="1" fontAlgn="auto" hangingPunct="1">
              <a:spcBef>
                <a:spcPts val="0"/>
              </a:spcBef>
              <a:spcAft>
                <a:spcPts val="0"/>
              </a:spcAft>
              <a:buFont typeface="Arial" panose="020B0604020202020204" pitchFamily="34" charset="0"/>
              <a:buChar char="•"/>
              <a:defRPr/>
            </a:pPr>
            <a:endParaRPr lang="sr-Cyrl-RS" sz="1000" dirty="0">
              <a:solidFill>
                <a:schemeClr val="tx1">
                  <a:lumMod val="95000"/>
                  <a:lumOff val="5000"/>
                </a:schemeClr>
              </a:solidFill>
              <a:latin typeface="Palatino Linotype" panose="02040502050505030304" pitchFamily="18" charset="0"/>
              <a:cs typeface="Arial" panose="020B0604020202020204" pitchFamily="34" charset="0"/>
            </a:endParaRPr>
          </a:p>
          <a:p>
            <a:pPr eaLnBrk="1" fontAlgn="auto" hangingPunct="1">
              <a:spcBef>
                <a:spcPts val="0"/>
              </a:spcBef>
              <a:spcAft>
                <a:spcPts val="0"/>
              </a:spcAft>
              <a:defRPr/>
            </a:pPr>
            <a:r>
              <a:rPr lang="sr-Cyrl-RS" sz="3000" b="1" dirty="0">
                <a:solidFill>
                  <a:schemeClr val="tx1">
                    <a:lumMod val="95000"/>
                    <a:lumOff val="5000"/>
                  </a:schemeClr>
                </a:solidFill>
                <a:latin typeface="Palatino Linotype" panose="02040502050505030304" pitchFamily="18" charset="0"/>
                <a:cs typeface="Arial" panose="020B0604020202020204" pitchFamily="34" charset="0"/>
              </a:rPr>
              <a:t>	</a:t>
            </a:r>
            <a:r>
              <a:rPr lang="sr-Latn-CS" sz="3000" b="1" dirty="0">
                <a:solidFill>
                  <a:srgbClr val="4F81BD"/>
                </a:solidFill>
                <a:latin typeface="Palatino Linotype" panose="02040502050505030304" pitchFamily="18" charset="0"/>
                <a:cs typeface="Arial" panose="020B0604020202020204" pitchFamily="34" charset="0"/>
              </a:rPr>
              <a:t>4</a:t>
            </a:r>
            <a:r>
              <a:rPr lang="en-US" sz="3000" b="1" dirty="0">
                <a:solidFill>
                  <a:srgbClr val="4F81BD"/>
                </a:solidFill>
                <a:latin typeface="Palatino Linotype" panose="02040502050505030304" pitchFamily="18" charset="0"/>
                <a:cs typeface="Arial" panose="020B0604020202020204" pitchFamily="34" charset="0"/>
              </a:rPr>
              <a:t>,</a:t>
            </a:r>
            <a:r>
              <a:rPr lang="sr-Cyrl-RS" sz="3000" b="1" dirty="0">
                <a:solidFill>
                  <a:srgbClr val="4F81BD"/>
                </a:solidFill>
                <a:latin typeface="Palatino Linotype" panose="02040502050505030304" pitchFamily="18" charset="0"/>
                <a:cs typeface="Arial" panose="020B0604020202020204" pitchFamily="34" charset="0"/>
              </a:rPr>
              <a:t>901</a:t>
            </a:r>
            <a:r>
              <a:rPr lang="sr-Cyrl-RS" sz="3000" dirty="0">
                <a:solidFill>
                  <a:srgbClr val="4F81BD"/>
                </a:solidFill>
                <a:latin typeface="Palatino Linotype" panose="02040502050505030304" pitchFamily="18" charset="0"/>
                <a:cs typeface="Arial" panose="020B0604020202020204" pitchFamily="34" charset="0"/>
              </a:rPr>
              <a:t> </a:t>
            </a:r>
            <a:r>
              <a:rPr lang="en-US" sz="3000" dirty="0">
                <a:solidFill>
                  <a:srgbClr val="4F81BD"/>
                </a:solidFill>
                <a:latin typeface="Palatino Linotype" panose="02040502050505030304" pitchFamily="18" charset="0"/>
                <a:cs typeface="Arial" panose="020B0604020202020204" pitchFamily="34" charset="0"/>
              </a:rPr>
              <a:t>staff</a:t>
            </a:r>
            <a:endParaRPr lang="sr-Cyrl-RS" sz="3000" dirty="0">
              <a:solidFill>
                <a:srgbClr val="4F81BD"/>
              </a:solidFill>
              <a:latin typeface="Palatino Linotype" panose="02040502050505030304" pitchFamily="18" charset="0"/>
              <a:cs typeface="Arial" panose="020B0604020202020204" pitchFamily="34" charset="0"/>
            </a:endParaRPr>
          </a:p>
          <a:p>
            <a:pPr eaLnBrk="1" fontAlgn="auto" hangingPunct="1">
              <a:spcBef>
                <a:spcPts val="0"/>
              </a:spcBef>
              <a:spcAft>
                <a:spcPts val="0"/>
              </a:spcAft>
              <a:defRPr/>
            </a:pPr>
            <a:endParaRPr lang="sr-Cyrl-RS" sz="1500" dirty="0">
              <a:solidFill>
                <a:schemeClr val="tx1">
                  <a:lumMod val="95000"/>
                  <a:lumOff val="5000"/>
                </a:schemeClr>
              </a:solidFill>
              <a:latin typeface="Palatino Linotype" panose="02040502050505030304" pitchFamily="18" charset="0"/>
              <a:cs typeface="Arial" panose="020B0604020202020204" pitchFamily="34" charset="0"/>
            </a:endParaRPr>
          </a:p>
          <a:p>
            <a:pPr marL="914400" lvl="1" indent="-457200" eaLnBrk="1" fontAlgn="auto" hangingPunct="1">
              <a:spcBef>
                <a:spcPts val="0"/>
              </a:spcBef>
              <a:spcAft>
                <a:spcPts val="0"/>
              </a:spcAft>
              <a:buFont typeface="Arial" panose="020B0604020202020204" pitchFamily="34" charset="0"/>
              <a:buChar char="•"/>
              <a:defRPr/>
            </a:pPr>
            <a:r>
              <a:rPr lang="sr-Latn-CS" sz="1900" dirty="0">
                <a:solidFill>
                  <a:schemeClr val="tx1">
                    <a:lumMod val="95000"/>
                    <a:lumOff val="5000"/>
                  </a:schemeClr>
                </a:solidFill>
                <a:latin typeface="Palatino Linotype" panose="02040502050505030304" pitchFamily="18" charset="0"/>
                <a:cs typeface="Arial" panose="020B0604020202020204" pitchFamily="34" charset="0"/>
              </a:rPr>
              <a:t>3</a:t>
            </a:r>
            <a:r>
              <a:rPr lang="en-US" sz="1900" dirty="0">
                <a:solidFill>
                  <a:schemeClr val="tx1">
                    <a:lumMod val="95000"/>
                    <a:lumOff val="5000"/>
                  </a:schemeClr>
                </a:solidFill>
                <a:latin typeface="Palatino Linotype" panose="02040502050505030304" pitchFamily="18" charset="0"/>
                <a:cs typeface="Arial" panose="020B0604020202020204" pitchFamily="34" charset="0"/>
              </a:rPr>
              <a:t>,</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502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teachers, associates and researchers</a:t>
            </a:r>
          </a:p>
          <a:p>
            <a:pPr marL="914400" lvl="1" indent="-457200" eaLnBrk="1" fontAlgn="auto" hangingPunct="1">
              <a:spcBef>
                <a:spcPts val="0"/>
              </a:spcBef>
              <a:spcAft>
                <a:spcPts val="0"/>
              </a:spcAft>
              <a:buFont typeface="Arial" panose="020B0604020202020204" pitchFamily="34" charset="0"/>
              <a:buChar char="•"/>
              <a:defRPr/>
            </a:pPr>
            <a:r>
              <a:rPr lang="sr-Latn-CS" sz="1900" dirty="0">
                <a:solidFill>
                  <a:schemeClr val="tx1">
                    <a:lumMod val="95000"/>
                    <a:lumOff val="5000"/>
                  </a:schemeClr>
                </a:solidFill>
                <a:latin typeface="Palatino Linotype" panose="02040502050505030304" pitchFamily="18" charset="0"/>
                <a:cs typeface="Arial" panose="020B0604020202020204" pitchFamily="34" charset="0"/>
              </a:rPr>
              <a:t>1</a:t>
            </a:r>
            <a:r>
              <a:rPr lang="en-US" sz="1900" dirty="0">
                <a:solidFill>
                  <a:schemeClr val="tx1">
                    <a:lumMod val="95000"/>
                    <a:lumOff val="5000"/>
                  </a:schemeClr>
                </a:solidFill>
                <a:latin typeface="Palatino Linotype" panose="02040502050505030304" pitchFamily="18" charset="0"/>
                <a:cs typeface="Arial" panose="020B0604020202020204" pitchFamily="34" charset="0"/>
              </a:rPr>
              <a:t>,</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313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administrative staff</a:t>
            </a:r>
            <a:endParaRPr lang="sr-Cyrl-RS" sz="1900" dirty="0">
              <a:solidFill>
                <a:schemeClr val="tx1">
                  <a:lumMod val="95000"/>
                  <a:lumOff val="5000"/>
                </a:schemeClr>
              </a:solidFill>
              <a:latin typeface="Palatino Linotype" panose="02040502050505030304" pitchFamily="18" charset="0"/>
              <a:cs typeface="Arial" panose="020B0604020202020204" pitchFamily="34" charset="0"/>
            </a:endParaRPr>
          </a:p>
          <a:p>
            <a:pPr marL="914400" lvl="1" indent="-457200" eaLnBrk="1" fontAlgn="auto" hangingPunct="1">
              <a:spcBef>
                <a:spcPts val="0"/>
              </a:spcBef>
              <a:spcAft>
                <a:spcPts val="0"/>
              </a:spcAft>
              <a:buFont typeface="Arial" panose="020B0604020202020204" pitchFamily="34" charset="0"/>
              <a:buChar char="•"/>
              <a:defRPr/>
            </a:pPr>
            <a:r>
              <a:rPr lang="sr-Latn-CS" sz="1900" dirty="0">
                <a:solidFill>
                  <a:schemeClr val="tx1">
                    <a:lumMod val="95000"/>
                    <a:lumOff val="5000"/>
                  </a:schemeClr>
                </a:solidFill>
                <a:latin typeface="Palatino Linotype" panose="02040502050505030304" pitchFamily="18" charset="0"/>
                <a:cs typeface="Arial" panose="020B0604020202020204" pitchFamily="34" charset="0"/>
              </a:rPr>
              <a:t>6</a:t>
            </a:r>
            <a:r>
              <a:rPr lang="sr-Cyrl-RS" sz="1900" dirty="0">
                <a:solidFill>
                  <a:schemeClr val="tx1">
                    <a:lumMod val="95000"/>
                    <a:lumOff val="5000"/>
                  </a:schemeClr>
                </a:solidFill>
                <a:latin typeface="Palatino Linotype" panose="02040502050505030304" pitchFamily="18" charset="0"/>
                <a:cs typeface="Arial" panose="020B0604020202020204" pitchFamily="34" charset="0"/>
              </a:rPr>
              <a:t>8</a:t>
            </a:r>
            <a:r>
              <a:rPr lang="sr-Latn-CS" sz="1900" dirty="0">
                <a:solidFill>
                  <a:schemeClr val="tx1">
                    <a:lumMod val="95000"/>
                    <a:lumOff val="5000"/>
                  </a:schemeClr>
                </a:solidFill>
                <a:latin typeface="Palatino Linotype" panose="02040502050505030304" pitchFamily="18" charset="0"/>
                <a:cs typeface="Arial" panose="020B0604020202020204" pitchFamily="34" charset="0"/>
              </a:rPr>
              <a:t> </a:t>
            </a:r>
            <a:r>
              <a:rPr lang="en-US" sz="1900" dirty="0">
                <a:solidFill>
                  <a:schemeClr val="tx1">
                    <a:lumMod val="95000"/>
                    <a:lumOff val="5000"/>
                  </a:schemeClr>
                </a:solidFill>
                <a:latin typeface="Palatino Linotype" panose="02040502050505030304" pitchFamily="18" charset="0"/>
                <a:cs typeface="Arial" panose="020B0604020202020204" pitchFamily="34" charset="0"/>
              </a:rPr>
              <a:t>teachers and associates from abroad</a:t>
            </a:r>
          </a:p>
          <a:p>
            <a:pPr lvl="1" eaLnBrk="1" fontAlgn="auto" hangingPunct="1">
              <a:spcBef>
                <a:spcPts val="0"/>
              </a:spcBef>
              <a:spcAft>
                <a:spcPts val="0"/>
              </a:spcAft>
              <a:defRPr/>
            </a:pPr>
            <a:endParaRPr lang="sr-Latn-CS" sz="1000" dirty="0">
              <a:solidFill>
                <a:schemeClr val="tx1">
                  <a:lumMod val="95000"/>
                  <a:lumOff val="5000"/>
                </a:schemeClr>
              </a:solidFill>
              <a:latin typeface="Palatino Linotype" panose="02040502050505030304" pitchFamily="18" charset="0"/>
              <a:cs typeface="Arial" panose="020B0604020202020204" pitchFamily="34" charset="0"/>
            </a:endParaRPr>
          </a:p>
          <a:p>
            <a:pPr eaLnBrk="1" fontAlgn="auto" hangingPunct="1">
              <a:spcBef>
                <a:spcPts val="0"/>
              </a:spcBef>
              <a:spcAft>
                <a:spcPts val="0"/>
              </a:spcAft>
              <a:defRPr/>
            </a:pPr>
            <a:r>
              <a:rPr lang="sr-Cyrl-RS" sz="3000" b="1" dirty="0">
                <a:solidFill>
                  <a:schemeClr val="tx1">
                    <a:lumMod val="95000"/>
                    <a:lumOff val="5000"/>
                  </a:schemeClr>
                </a:solidFill>
                <a:latin typeface="Palatino Linotype" panose="02040502050505030304" pitchFamily="18" charset="0"/>
                <a:cs typeface="Arial" panose="020B0604020202020204" pitchFamily="34" charset="0"/>
              </a:rPr>
              <a:t>	</a:t>
            </a:r>
            <a:r>
              <a:rPr lang="sr-Latn-CS" sz="3000" b="1" dirty="0">
                <a:solidFill>
                  <a:srgbClr val="4F81BD"/>
                </a:solidFill>
                <a:latin typeface="Palatino Linotype" panose="02040502050505030304" pitchFamily="18" charset="0"/>
                <a:cs typeface="Arial" panose="020B0604020202020204" pitchFamily="34" charset="0"/>
              </a:rPr>
              <a:t>3</a:t>
            </a:r>
            <a:r>
              <a:rPr lang="en-US" sz="3000" b="1" dirty="0">
                <a:solidFill>
                  <a:srgbClr val="4F81BD"/>
                </a:solidFill>
                <a:latin typeface="Palatino Linotype" panose="02040502050505030304" pitchFamily="18" charset="0"/>
                <a:cs typeface="Arial" panose="020B0604020202020204" pitchFamily="34" charset="0"/>
              </a:rPr>
              <a:t>73</a:t>
            </a:r>
            <a:r>
              <a:rPr lang="sr-Latn-CS" sz="3000" dirty="0">
                <a:solidFill>
                  <a:srgbClr val="4F81BD"/>
                </a:solidFill>
                <a:latin typeface="Palatino Linotype" panose="02040502050505030304" pitchFamily="18" charset="0"/>
                <a:cs typeface="Arial" panose="020B0604020202020204" pitchFamily="34" charset="0"/>
              </a:rPr>
              <a:t> </a:t>
            </a:r>
            <a:r>
              <a:rPr lang="en-US" sz="3000" dirty="0">
                <a:solidFill>
                  <a:srgbClr val="4F81BD"/>
                </a:solidFill>
                <a:latin typeface="Palatino Linotype" panose="02040502050505030304" pitchFamily="18" charset="0"/>
                <a:cs typeface="Arial" panose="020B0604020202020204" pitchFamily="34" charset="0"/>
              </a:rPr>
              <a:t>study programmes</a:t>
            </a:r>
            <a:endParaRPr lang="sr-Cyrl-CS" sz="3000" dirty="0">
              <a:solidFill>
                <a:srgbClr val="4F81BD"/>
              </a:solidFill>
              <a:latin typeface="Palatino Linotype" panose="02040502050505030304" pitchFamily="18" charset="0"/>
              <a:cs typeface="Arial" panose="020B0604020202020204" pitchFamily="34" charset="0"/>
            </a:endParaRPr>
          </a:p>
        </p:txBody>
      </p:sp>
      <p:sp>
        <p:nvSpPr>
          <p:cNvPr id="13" name="Rectangle 7"/>
          <p:cNvSpPr>
            <a:spLocks noChangeArrowheads="1"/>
          </p:cNvSpPr>
          <p:nvPr/>
        </p:nvSpPr>
        <p:spPr bwMode="auto">
          <a:xfrm>
            <a:off x="142339" y="1371599"/>
            <a:ext cx="877306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1200"/>
              </a:spcBef>
              <a:buFontTx/>
              <a:buNone/>
            </a:pPr>
            <a:r>
              <a:rPr lang="en-US" altLang="en-US" sz="2300" i="1">
                <a:solidFill>
                  <a:srgbClr val="1F497D"/>
                </a:solidFill>
                <a:latin typeface="Palatino Linotype" pitchFamily="18" charset="0"/>
              </a:rPr>
              <a:t>One of the largest educational and research centres in Central Europe.</a:t>
            </a:r>
            <a:endParaRPr lang="ru-RU" altLang="en-US" sz="2300" i="1">
              <a:solidFill>
                <a:srgbClr val="1F497D"/>
              </a:solidFill>
              <a:latin typeface="Palatino Linotype" pitchFamily="18" charset="0"/>
            </a:endParaRP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Tree>
    <p:extLst>
      <p:ext uri="{BB962C8B-B14F-4D97-AF65-F5344CB8AC3E}">
        <p14:creationId xmlns:p14="http://schemas.microsoft.com/office/powerpoint/2010/main" val="3788651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graphicFrame>
        <p:nvGraphicFramePr>
          <p:cNvPr id="15" name="Diagram 14"/>
          <p:cNvGraphicFramePr/>
          <p:nvPr>
            <p:extLst>
              <p:ext uri="{D42A27DB-BD31-4B8C-83A1-F6EECF244321}">
                <p14:modId xmlns:p14="http://schemas.microsoft.com/office/powerpoint/2010/main" val="3408644289"/>
              </p:ext>
            </p:extLst>
          </p:nvPr>
        </p:nvGraphicFramePr>
        <p:xfrm>
          <a:off x="1681403" y="1905000"/>
          <a:ext cx="6471997" cy="41973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TextBox 1"/>
          <p:cNvSpPr txBox="1">
            <a:spLocks noChangeArrowheads="1"/>
          </p:cNvSpPr>
          <p:nvPr/>
        </p:nvSpPr>
        <p:spPr bwMode="auto">
          <a:xfrm>
            <a:off x="386003" y="1369219"/>
            <a:ext cx="3810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300" i="1">
                <a:solidFill>
                  <a:srgbClr val="1F497D"/>
                </a:solidFill>
                <a:latin typeface="Palatino Linotype" pitchFamily="18" charset="0"/>
              </a:rPr>
              <a:t>Comprehensive University</a:t>
            </a:r>
          </a:p>
        </p:txBody>
      </p:sp>
    </p:spTree>
    <p:extLst>
      <p:ext uri="{BB962C8B-B14F-4D97-AF65-F5344CB8AC3E}">
        <p14:creationId xmlns:p14="http://schemas.microsoft.com/office/powerpoint/2010/main" val="40863365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
        <p:nvSpPr>
          <p:cNvPr id="12" name="TextBox 1"/>
          <p:cNvSpPr txBox="1">
            <a:spLocks noChangeArrowheads="1"/>
          </p:cNvSpPr>
          <p:nvPr/>
        </p:nvSpPr>
        <p:spPr bwMode="auto">
          <a:xfrm>
            <a:off x="152400" y="1147475"/>
            <a:ext cx="3352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sr-Cyrl-RS" altLang="en-US" sz="2300" i="1">
                <a:solidFill>
                  <a:srgbClr val="1F497D"/>
                </a:solidFill>
                <a:latin typeface="Palatino Linotype" pitchFamily="18" charset="0"/>
              </a:rPr>
              <a:t>14 </a:t>
            </a:r>
            <a:r>
              <a:rPr lang="en-US" altLang="en-US" sz="2300" i="1">
                <a:solidFill>
                  <a:srgbClr val="1F497D"/>
                </a:solidFill>
                <a:latin typeface="Palatino Linotype" pitchFamily="18" charset="0"/>
              </a:rPr>
              <a:t>faculties</a:t>
            </a:r>
          </a:p>
        </p:txBody>
      </p:sp>
      <p:sp>
        <p:nvSpPr>
          <p:cNvPr id="13" name="Rectangle 2"/>
          <p:cNvSpPr>
            <a:spLocks noChangeArrowheads="1"/>
          </p:cNvSpPr>
          <p:nvPr/>
        </p:nvSpPr>
        <p:spPr bwMode="auto">
          <a:xfrm>
            <a:off x="381000" y="1726913"/>
            <a:ext cx="7239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600"/>
              </a:spcBef>
            </a:pPr>
            <a:r>
              <a:rPr lang="en-US" altLang="en-US" sz="1400" dirty="0">
                <a:latin typeface="Palatino Linotype" pitchFamily="18" charset="0"/>
              </a:rPr>
              <a:t>FACULTY OF PHILOSOPHY in Novi Sad</a:t>
            </a:r>
          </a:p>
          <a:p>
            <a:pPr eaLnBrk="1" hangingPunct="1">
              <a:spcBef>
                <a:spcPts val="600"/>
              </a:spcBef>
            </a:pPr>
            <a:r>
              <a:rPr lang="en-US" altLang="en-US" sz="1400" dirty="0">
                <a:latin typeface="Palatino Linotype" pitchFamily="18" charset="0"/>
              </a:rPr>
              <a:t>FACULTY OF AGRICULTURE in Novi Sad</a:t>
            </a:r>
          </a:p>
          <a:p>
            <a:pPr eaLnBrk="1" hangingPunct="1">
              <a:spcBef>
                <a:spcPts val="600"/>
              </a:spcBef>
            </a:pPr>
            <a:r>
              <a:rPr lang="en-US" altLang="en-US" sz="1400" dirty="0">
                <a:latin typeface="Palatino Linotype" pitchFamily="18" charset="0"/>
              </a:rPr>
              <a:t>FACULTY OF LAW in Novi Sad</a:t>
            </a:r>
          </a:p>
          <a:p>
            <a:pPr eaLnBrk="1" hangingPunct="1">
              <a:spcBef>
                <a:spcPts val="600"/>
              </a:spcBef>
            </a:pPr>
            <a:r>
              <a:rPr lang="en-US" altLang="en-US" sz="1400" dirty="0">
                <a:latin typeface="Palatino Linotype" pitchFamily="18" charset="0"/>
              </a:rPr>
              <a:t>FACULTY OF TECHNOLOGY in Novi Sad</a:t>
            </a:r>
          </a:p>
          <a:p>
            <a:pPr eaLnBrk="1" hangingPunct="1">
              <a:spcBef>
                <a:spcPts val="600"/>
              </a:spcBef>
            </a:pPr>
            <a:r>
              <a:rPr lang="en-US" altLang="en-US" sz="1400" dirty="0">
                <a:latin typeface="Palatino Linotype" pitchFamily="18" charset="0"/>
              </a:rPr>
              <a:t>FACULTY OF ECONOMICS in Subotica</a:t>
            </a:r>
          </a:p>
          <a:p>
            <a:pPr eaLnBrk="1" hangingPunct="1">
              <a:spcBef>
                <a:spcPts val="600"/>
              </a:spcBef>
            </a:pPr>
            <a:r>
              <a:rPr lang="en-US" altLang="en-US" sz="1400" dirty="0">
                <a:latin typeface="Palatino Linotype" pitchFamily="18" charset="0"/>
              </a:rPr>
              <a:t>FACULTY OF TECHNICAL SCIENCES in Novi Sad</a:t>
            </a:r>
          </a:p>
          <a:p>
            <a:pPr eaLnBrk="1" hangingPunct="1">
              <a:spcBef>
                <a:spcPts val="600"/>
              </a:spcBef>
            </a:pPr>
            <a:r>
              <a:rPr lang="en-US" altLang="en-US" sz="1400" dirty="0">
                <a:latin typeface="Palatino Linotype" pitchFamily="18" charset="0"/>
              </a:rPr>
              <a:t>FACULTY OF MEDICINE in Novi Sad</a:t>
            </a:r>
          </a:p>
          <a:p>
            <a:pPr eaLnBrk="1" hangingPunct="1">
              <a:spcBef>
                <a:spcPts val="600"/>
              </a:spcBef>
            </a:pPr>
            <a:r>
              <a:rPr lang="en-US" altLang="en-US" sz="1400" dirty="0">
                <a:latin typeface="Palatino Linotype" pitchFamily="18" charset="0"/>
              </a:rPr>
              <a:t>FACULTY OF SCIENCES in Novi Sad</a:t>
            </a:r>
          </a:p>
          <a:p>
            <a:pPr eaLnBrk="1" hangingPunct="1">
              <a:spcBef>
                <a:spcPts val="600"/>
              </a:spcBef>
            </a:pPr>
            <a:r>
              <a:rPr lang="en-US" altLang="en-US" sz="1400" dirty="0">
                <a:latin typeface="Palatino Linotype" pitchFamily="18" charset="0"/>
              </a:rPr>
              <a:t>ACADEMY OF ARTS in Novi Sad</a:t>
            </a:r>
          </a:p>
          <a:p>
            <a:pPr eaLnBrk="1" hangingPunct="1">
              <a:spcBef>
                <a:spcPts val="600"/>
              </a:spcBef>
            </a:pPr>
            <a:r>
              <a:rPr lang="en-US" altLang="en-US" sz="1400" dirty="0">
                <a:latin typeface="Palatino Linotype" pitchFamily="18" charset="0"/>
              </a:rPr>
              <a:t>FACULTY OF CIVIL ENGINEERING in Subotica</a:t>
            </a:r>
          </a:p>
          <a:p>
            <a:pPr eaLnBrk="1" hangingPunct="1">
              <a:spcBef>
                <a:spcPts val="600"/>
              </a:spcBef>
            </a:pPr>
            <a:r>
              <a:rPr lang="en-US" altLang="en-US" sz="1400" dirty="0">
                <a:latin typeface="Palatino Linotype" pitchFamily="18" charset="0"/>
              </a:rPr>
              <a:t>“MIHAJLO PUPIN” TECHNICAL FACULTY in </a:t>
            </a:r>
            <a:r>
              <a:rPr lang="en-US" altLang="en-US" sz="1400" dirty="0" err="1">
                <a:latin typeface="Palatino Linotype" pitchFamily="18" charset="0"/>
              </a:rPr>
              <a:t>Zrenjanin</a:t>
            </a:r>
            <a:endParaRPr lang="en-US" altLang="en-US" sz="1400" dirty="0">
              <a:latin typeface="Palatino Linotype" pitchFamily="18" charset="0"/>
            </a:endParaRPr>
          </a:p>
          <a:p>
            <a:pPr eaLnBrk="1" hangingPunct="1">
              <a:spcBef>
                <a:spcPts val="600"/>
              </a:spcBef>
            </a:pPr>
            <a:r>
              <a:rPr lang="en-US" altLang="en-US" sz="1400" dirty="0">
                <a:latin typeface="Palatino Linotype" pitchFamily="18" charset="0"/>
              </a:rPr>
              <a:t>FACULTY OF SPORT AND PHYSICAL EDUCATION in Novi Sad</a:t>
            </a:r>
          </a:p>
          <a:p>
            <a:pPr eaLnBrk="1" hangingPunct="1">
              <a:spcBef>
                <a:spcPts val="600"/>
              </a:spcBef>
            </a:pPr>
            <a:r>
              <a:rPr lang="en-US" altLang="en-US" sz="1400" dirty="0">
                <a:latin typeface="Palatino Linotype" pitchFamily="18" charset="0"/>
              </a:rPr>
              <a:t>FACULTY OF EDUCATION in </a:t>
            </a:r>
            <a:r>
              <a:rPr lang="en-US" altLang="en-US" sz="1400" dirty="0" err="1">
                <a:latin typeface="Palatino Linotype" pitchFamily="18" charset="0"/>
              </a:rPr>
              <a:t>Sombor</a:t>
            </a:r>
            <a:endParaRPr lang="en-US" altLang="en-US" sz="1400" dirty="0">
              <a:latin typeface="Palatino Linotype" pitchFamily="18" charset="0"/>
            </a:endParaRPr>
          </a:p>
          <a:p>
            <a:pPr eaLnBrk="1" hangingPunct="1">
              <a:spcBef>
                <a:spcPts val="600"/>
              </a:spcBef>
            </a:pPr>
            <a:r>
              <a:rPr lang="en-US" altLang="en-US" sz="1400" dirty="0">
                <a:latin typeface="Palatino Linotype" pitchFamily="18" charset="0"/>
              </a:rPr>
              <a:t>TEACHER TRAINING FACULTY IN THE HUNGARIAN LANGUAGE in Subotica</a:t>
            </a:r>
          </a:p>
        </p:txBody>
      </p:sp>
      <p:pic>
        <p:nvPicPr>
          <p:cNvPr id="17" name="Picture 3" descr="\\NETAPP\Protokol$\FOTOGRAFIJE\PUTOKAZI IZABRANE FOTO\IMG_3954.JPG"/>
          <p:cNvPicPr>
            <a:picLocks noChangeAspect="1" noChangeArrowheads="1"/>
          </p:cNvPicPr>
          <p:nvPr/>
        </p:nvPicPr>
        <p:blipFill>
          <a:blip r:embed="rId6" cstate="print">
            <a:extLst>
              <a:ext uri="{28A0092B-C50C-407E-A947-70E740481C1C}">
                <a14:useLocalDpi xmlns:a14="http://schemas.microsoft.com/office/drawing/2010/main" val="0"/>
              </a:ext>
            </a:extLst>
          </a:blip>
          <a:srcRect l="20245" r="7539"/>
          <a:stretch>
            <a:fillRect/>
          </a:stretch>
        </p:blipFill>
        <p:spPr bwMode="auto">
          <a:xfrm>
            <a:off x="5588898" y="1360994"/>
            <a:ext cx="3147803" cy="34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214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1000" tmFilter="0, 0; .2, .5; .8, .5; 1, 0"/>
                                        <p:tgtEl>
                                          <p:spTgt spid="13">
                                            <p:txEl>
                                              <p:pRg st="5" end="5"/>
                                            </p:txEl>
                                          </p:spTgt>
                                        </p:tgtEl>
                                      </p:cBhvr>
                                    </p:animEffect>
                                    <p:animScale>
                                      <p:cBhvr>
                                        <p:cTn id="7" dur="500" autoRev="1" fill="hold"/>
                                        <p:tgtEl>
                                          <p:spTgt spid="1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p:cNvSpPr/>
          <p:nvPr/>
        </p:nvSpPr>
        <p:spPr>
          <a:xfrm>
            <a:off x="0" y="6273225"/>
            <a:ext cx="9144000" cy="584775"/>
          </a:xfrm>
          <a:prstGeom prst="flowChartProcess">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668"/>
            <a:ext cx="2438405" cy="5929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228601"/>
            <a:ext cx="1675148" cy="4252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1370">
            <a:off x="22190" y="363909"/>
            <a:ext cx="4973392" cy="687015"/>
          </a:xfrm>
          <a:prstGeom prst="rect">
            <a:avLst/>
          </a:prstGeom>
        </p:spPr>
      </p:pic>
      <p:sp>
        <p:nvSpPr>
          <p:cNvPr id="8" name="Rectangle 7"/>
          <p:cNvSpPr/>
          <p:nvPr/>
        </p:nvSpPr>
        <p:spPr>
          <a:xfrm>
            <a:off x="4482" y="6273225"/>
            <a:ext cx="6091518" cy="584775"/>
          </a:xfrm>
          <a:prstGeom prst="rect">
            <a:avLst/>
          </a:prstGeom>
        </p:spPr>
        <p:txBody>
          <a:bodyPr wrap="square">
            <a:spAutoFit/>
          </a:bodyPr>
          <a:lstStyle/>
          <a:p>
            <a:r>
              <a:rPr lang="en-US" sz="1600" dirty="0">
                <a:solidFill>
                  <a:schemeClr val="bg1"/>
                </a:solidFill>
              </a:rPr>
              <a:t>Strengthening of master curricula in water resources  </a:t>
            </a:r>
            <a:r>
              <a:rPr lang="en-US" sz="1600" dirty="0" smtClean="0">
                <a:solidFill>
                  <a:schemeClr val="bg1"/>
                </a:solidFill>
              </a:rPr>
              <a:t>management </a:t>
            </a:r>
          </a:p>
          <a:p>
            <a:r>
              <a:rPr lang="en-US" sz="1600" dirty="0" smtClean="0">
                <a:solidFill>
                  <a:schemeClr val="bg1"/>
                </a:solidFill>
              </a:rPr>
              <a:t>for </a:t>
            </a:r>
            <a:r>
              <a:rPr lang="en-US" sz="1600" dirty="0">
                <a:solidFill>
                  <a:schemeClr val="bg1"/>
                </a:solidFill>
              </a:rPr>
              <a:t>the Western Balkans HEIs and stakeholders</a:t>
            </a:r>
          </a:p>
        </p:txBody>
      </p:sp>
      <p:sp>
        <p:nvSpPr>
          <p:cNvPr id="10" name="Rectangle 9"/>
          <p:cNvSpPr/>
          <p:nvPr/>
        </p:nvSpPr>
        <p:spPr>
          <a:xfrm>
            <a:off x="7086600" y="6488668"/>
            <a:ext cx="1976054" cy="369332"/>
          </a:xfrm>
          <a:prstGeom prst="rect">
            <a:avLst/>
          </a:prstGeom>
        </p:spPr>
        <p:txBody>
          <a:bodyPr wrap="none">
            <a:spAutoFit/>
          </a:bodyPr>
          <a:lstStyle/>
          <a:p>
            <a:r>
              <a:rPr lang="en-US" dirty="0"/>
              <a:t> </a:t>
            </a:r>
            <a:r>
              <a:rPr lang="en-US" sz="1600" dirty="0">
                <a:solidFill>
                  <a:schemeClr val="bg1"/>
                </a:solidFill>
              </a:rPr>
              <a:t>www.swarm.ni.ac.rs</a:t>
            </a:r>
          </a:p>
        </p:txBody>
      </p:sp>
      <p:sp>
        <p:nvSpPr>
          <p:cNvPr id="14" name="TextBox 28"/>
          <p:cNvSpPr txBox="1">
            <a:spLocks noChangeArrowheads="1"/>
          </p:cNvSpPr>
          <p:nvPr/>
        </p:nvSpPr>
        <p:spPr bwMode="auto">
          <a:xfrm>
            <a:off x="3733174" y="693541"/>
            <a:ext cx="3124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Palatino Linotype" pitchFamily="18" charset="0"/>
              </a:rPr>
              <a:t>GENERAL INFORMATION</a:t>
            </a:r>
          </a:p>
        </p:txBody>
      </p:sp>
      <p:sp>
        <p:nvSpPr>
          <p:cNvPr id="15" name="TextBox 1"/>
          <p:cNvSpPr txBox="1">
            <a:spLocks noChangeArrowheads="1"/>
          </p:cNvSpPr>
          <p:nvPr/>
        </p:nvSpPr>
        <p:spPr bwMode="auto">
          <a:xfrm>
            <a:off x="228600" y="1204624"/>
            <a:ext cx="266768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300" i="1">
                <a:solidFill>
                  <a:srgbClr val="1F497D"/>
                </a:solidFill>
                <a:latin typeface="Palatino Linotype" pitchFamily="18" charset="0"/>
              </a:rPr>
              <a:t>Scientific Institutes</a:t>
            </a:r>
          </a:p>
        </p:txBody>
      </p:sp>
      <p:sp>
        <p:nvSpPr>
          <p:cNvPr id="16" name="Rectangle 2"/>
          <p:cNvSpPr>
            <a:spLocks noChangeArrowheads="1"/>
          </p:cNvSpPr>
          <p:nvPr/>
        </p:nvSpPr>
        <p:spPr bwMode="auto">
          <a:xfrm>
            <a:off x="228600" y="1661824"/>
            <a:ext cx="8609348"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600"/>
              </a:spcBef>
              <a:defRPr/>
            </a:pPr>
            <a:r>
              <a:rPr lang="en-US" altLang="en-US" sz="1800" dirty="0" smtClean="0">
                <a:solidFill>
                  <a:srgbClr val="000000"/>
                </a:solidFill>
                <a:latin typeface="Palatino Linotype" pitchFamily="18" charset="0"/>
              </a:rPr>
              <a:t>Institute of Lowland Forestry and Environment , Novi Sad</a:t>
            </a:r>
          </a:p>
          <a:p>
            <a:pPr eaLnBrk="1" hangingPunct="1">
              <a:spcBef>
                <a:spcPts val="600"/>
              </a:spcBef>
              <a:defRPr/>
            </a:pPr>
            <a:r>
              <a:rPr lang="en-US" altLang="en-US" sz="1800" dirty="0" smtClean="0">
                <a:solidFill>
                  <a:srgbClr val="000000"/>
                </a:solidFill>
                <a:latin typeface="Palatino Linotype" pitchFamily="18" charset="0"/>
              </a:rPr>
              <a:t>Scientific Institute of Food Technology, Novi Sad</a:t>
            </a:r>
          </a:p>
          <a:p>
            <a:pPr marL="0" indent="0" eaLnBrk="1" hangingPunct="1">
              <a:spcBef>
                <a:spcPts val="600"/>
              </a:spcBef>
              <a:buFont typeface="Arial" charset="0"/>
              <a:buNone/>
              <a:defRPr/>
            </a:pPr>
            <a:r>
              <a:rPr lang="en-US" altLang="en-US" sz="1800" dirty="0" smtClean="0">
                <a:solidFill>
                  <a:srgbClr val="000000"/>
                </a:solidFill>
                <a:latin typeface="Palatino Linotype" pitchFamily="18" charset="0"/>
              </a:rPr>
              <a:t>________________</a:t>
            </a:r>
          </a:p>
          <a:p>
            <a:pPr marL="0" indent="0" eaLnBrk="1" hangingPunct="1">
              <a:spcBef>
                <a:spcPts val="600"/>
              </a:spcBef>
              <a:buFont typeface="Arial" charset="0"/>
              <a:buNone/>
              <a:defRPr/>
            </a:pPr>
            <a:r>
              <a:rPr lang="en-US" altLang="en-US" sz="1800" dirty="0" smtClean="0">
                <a:solidFill>
                  <a:srgbClr val="000000"/>
                </a:solidFill>
                <a:latin typeface="Palatino Linotype" pitchFamily="18" charset="0"/>
              </a:rPr>
              <a:t>BioSense Institute</a:t>
            </a:r>
            <a:br>
              <a:rPr lang="en-US" altLang="en-US" sz="1800" dirty="0" smtClean="0">
                <a:solidFill>
                  <a:srgbClr val="000000"/>
                </a:solidFill>
                <a:latin typeface="Palatino Linotype" pitchFamily="18" charset="0"/>
              </a:rPr>
            </a:br>
            <a:r>
              <a:rPr lang="en-US" altLang="en-US" sz="1500" dirty="0" smtClean="0">
                <a:solidFill>
                  <a:srgbClr val="000000"/>
                </a:solidFill>
                <a:latin typeface="Palatino Linotype" pitchFamily="18" charset="0"/>
              </a:rPr>
              <a:t>(originally formed within the Faculty of Technical Sciences)</a:t>
            </a:r>
            <a:endParaRPr lang="sr-Latn-RS" altLang="en-US" sz="1500" dirty="0" smtClean="0">
              <a:solidFill>
                <a:srgbClr val="000000"/>
              </a:solidFill>
              <a:latin typeface="Palatino Linotype" pitchFamily="18" charset="0"/>
            </a:endParaRPr>
          </a:p>
          <a:p>
            <a:pPr marL="0" indent="0" eaLnBrk="1" hangingPunct="1">
              <a:spcBef>
                <a:spcPts val="600"/>
              </a:spcBef>
              <a:buFont typeface="Arial" charset="0"/>
              <a:buNone/>
              <a:defRPr/>
            </a:pPr>
            <a:r>
              <a:rPr lang="en-US" altLang="en-US" sz="1500" dirty="0" smtClean="0">
                <a:solidFill>
                  <a:srgbClr val="000000"/>
                </a:solidFill>
                <a:latin typeface="Palatino Linotype" pitchFamily="18" charset="0"/>
              </a:rPr>
              <a:t/>
            </a:r>
            <a:br>
              <a:rPr lang="en-US" altLang="en-US" sz="1500" dirty="0" smtClean="0">
                <a:solidFill>
                  <a:srgbClr val="000000"/>
                </a:solidFill>
                <a:latin typeface="Palatino Linotype" pitchFamily="18" charset="0"/>
              </a:rPr>
            </a:br>
            <a:r>
              <a:rPr lang="en-US" altLang="en-US" sz="1500" dirty="0" smtClean="0">
                <a:solidFill>
                  <a:srgbClr val="000000"/>
                </a:solidFill>
                <a:latin typeface="Palatino Linotype" pitchFamily="18" charset="0"/>
              </a:rPr>
              <a:t>P</a:t>
            </a:r>
            <a:r>
              <a:rPr lang="en-US" sz="1400" dirty="0" smtClean="0">
                <a:solidFill>
                  <a:prstClr val="black">
                    <a:lumMod val="95000"/>
                    <a:lumOff val="5000"/>
                  </a:prstClr>
                </a:solidFill>
                <a:latin typeface="Palatino Linotype" panose="02040502050505030304" pitchFamily="18" charset="0"/>
              </a:rPr>
              <a:t>roclaimed by the European Union as one of the 30 research institutions in Europe with the greatest potential in the field of biotechnologies. </a:t>
            </a:r>
            <a:r>
              <a:rPr lang="en-US" altLang="en-US" sz="1500" dirty="0" smtClean="0">
                <a:solidFill>
                  <a:srgbClr val="000000"/>
                </a:solidFill>
                <a:latin typeface="Palatino Linotype" pitchFamily="18" charset="0"/>
              </a:rPr>
              <a:t>In 2016, BioSense Institute's project ANTARES ranked first in the most competitive call of the European Commission  (Horizon 2020 – Teaming) and provided 28 million euros as an investment into Serbian Science.</a:t>
            </a:r>
            <a:r>
              <a:rPr lang="en-US" sz="1600" dirty="0" smtClean="0">
                <a:solidFill>
                  <a:prstClr val="black">
                    <a:lumMod val="95000"/>
                    <a:lumOff val="5000"/>
                  </a:prstClr>
                </a:solidFill>
                <a:latin typeface="Palatino Linotype" panose="02040502050505030304" pitchFamily="18" charset="0"/>
              </a:rPr>
              <a:t> </a:t>
            </a:r>
            <a:endParaRPr lang="en-US" altLang="en-US" sz="1500" dirty="0" smtClean="0">
              <a:solidFill>
                <a:srgbClr val="000000"/>
              </a:solidFill>
              <a:latin typeface="Palatino Linotype" pitchFamily="18" charset="0"/>
            </a:endParaRPr>
          </a:p>
        </p:txBody>
      </p:sp>
      <p:sp>
        <p:nvSpPr>
          <p:cNvPr id="18" name="Rectangle 11"/>
          <p:cNvSpPr>
            <a:spLocks noChangeArrowheads="1"/>
          </p:cNvSpPr>
          <p:nvPr/>
        </p:nvSpPr>
        <p:spPr bwMode="auto">
          <a:xfrm>
            <a:off x="228600" y="5086062"/>
            <a:ext cx="757865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400" dirty="0">
                <a:latin typeface="Palatino Linotype" pitchFamily="18" charset="0"/>
              </a:rPr>
              <a:t>Association of </a:t>
            </a:r>
            <a:r>
              <a:rPr lang="en-US" altLang="en-US" sz="1400" dirty="0" err="1">
                <a:latin typeface="Palatino Linotype" pitchFamily="18" charset="0"/>
              </a:rPr>
              <a:t>Centres</a:t>
            </a:r>
            <a:r>
              <a:rPr lang="en-US" altLang="en-US" sz="1400" dirty="0">
                <a:latin typeface="Palatino Linotype" pitchFamily="18" charset="0"/>
              </a:rPr>
              <a:t> for Interdisciplinary and Multidisciplinary Studies and Research – ACIMSI</a:t>
            </a:r>
          </a:p>
          <a:p>
            <a:pPr eaLnBrk="1" hangingPunct="1">
              <a:spcBef>
                <a:spcPct val="0"/>
              </a:spcBef>
            </a:pPr>
            <a:r>
              <a:rPr lang="en-US" altLang="en-US" sz="1400" dirty="0">
                <a:latin typeface="Palatino Linotype" pitchFamily="18" charset="0"/>
              </a:rPr>
              <a:t>University Centre for Applied Statistics</a:t>
            </a:r>
          </a:p>
          <a:p>
            <a:pPr eaLnBrk="1" hangingPunct="1">
              <a:spcBef>
                <a:spcPct val="0"/>
              </a:spcBef>
            </a:pPr>
            <a:r>
              <a:rPr lang="en-US" altLang="en-US" sz="1400" dirty="0">
                <a:latin typeface="Palatino Linotype" pitchFamily="18" charset="0"/>
              </a:rPr>
              <a:t>UNESCO Chair for Entrepreneurial Studies</a:t>
            </a:r>
          </a:p>
          <a:p>
            <a:pPr eaLnBrk="1" hangingPunct="1">
              <a:spcBef>
                <a:spcPct val="0"/>
              </a:spcBef>
            </a:pPr>
            <a:r>
              <a:rPr lang="en-US" altLang="en-US" sz="1400" dirty="0">
                <a:latin typeface="Palatino Linotype" pitchFamily="18" charset="0"/>
              </a:rPr>
              <a:t>Centre for Strategic and Advanced Studies </a:t>
            </a:r>
          </a:p>
        </p:txBody>
      </p:sp>
      <p:sp>
        <p:nvSpPr>
          <p:cNvPr id="19" name="TextBox 1"/>
          <p:cNvSpPr txBox="1">
            <a:spLocks noChangeArrowheads="1"/>
          </p:cNvSpPr>
          <p:nvPr/>
        </p:nvSpPr>
        <p:spPr bwMode="auto">
          <a:xfrm>
            <a:off x="201613" y="4590762"/>
            <a:ext cx="52141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300" i="1">
                <a:solidFill>
                  <a:srgbClr val="1F497D"/>
                </a:solidFill>
                <a:latin typeface="Palatino Linotype" pitchFamily="18" charset="0"/>
              </a:rPr>
              <a:t>Interdisciplinary Studies and Research</a:t>
            </a:r>
          </a:p>
        </p:txBody>
      </p:sp>
    </p:spTree>
    <p:extLst>
      <p:ext uri="{BB962C8B-B14F-4D97-AF65-F5344CB8AC3E}">
        <p14:creationId xmlns:p14="http://schemas.microsoft.com/office/powerpoint/2010/main" val="159206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1070</TotalTime>
  <Words>2913</Words>
  <Application>Microsoft Office PowerPoint</Application>
  <PresentationFormat>On-screen Show (4:3)</PresentationFormat>
  <Paragraphs>607</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Calibri Light</vt:lpstr>
      <vt:lpstr>Palatino Linotype</vt:lpstr>
      <vt:lpstr>Times New Roman</vt:lpstr>
      <vt:lpstr>Verdana</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Milan</dc:creator>
  <cp:lastModifiedBy>Vesna Mašulović</cp:lastModifiedBy>
  <cp:revision>35</cp:revision>
  <dcterms:created xsi:type="dcterms:W3CDTF">2006-08-16T00:00:00Z</dcterms:created>
  <dcterms:modified xsi:type="dcterms:W3CDTF">2018-12-24T12:21:47Z</dcterms:modified>
</cp:coreProperties>
</file>